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handoutMasterIdLst>
    <p:handoutMasterId r:id="rId62"/>
  </p:handoutMasterIdLst>
  <p:sldIdLst>
    <p:sldId id="256" r:id="rId2"/>
    <p:sldId id="257" r:id="rId3"/>
    <p:sldId id="301" r:id="rId4"/>
    <p:sldId id="302" r:id="rId5"/>
    <p:sldId id="313" r:id="rId6"/>
    <p:sldId id="314" r:id="rId7"/>
    <p:sldId id="303" r:id="rId8"/>
    <p:sldId id="299" r:id="rId9"/>
    <p:sldId id="300" r:id="rId10"/>
    <p:sldId id="298" r:id="rId11"/>
    <p:sldId id="304" r:id="rId12"/>
    <p:sldId id="305" r:id="rId13"/>
    <p:sldId id="311" r:id="rId14"/>
    <p:sldId id="343" r:id="rId15"/>
    <p:sldId id="328" r:id="rId16"/>
    <p:sldId id="330" r:id="rId17"/>
    <p:sldId id="329" r:id="rId18"/>
    <p:sldId id="344" r:id="rId19"/>
    <p:sldId id="327" r:id="rId20"/>
    <p:sldId id="345" r:id="rId21"/>
    <p:sldId id="342" r:id="rId22"/>
    <p:sldId id="310" r:id="rId23"/>
    <p:sldId id="306" r:id="rId24"/>
    <p:sldId id="307" r:id="rId25"/>
    <p:sldId id="308" r:id="rId26"/>
    <p:sldId id="312" r:id="rId27"/>
    <p:sldId id="320" r:id="rId28"/>
    <p:sldId id="321" r:id="rId29"/>
    <p:sldId id="322" r:id="rId30"/>
    <p:sldId id="258" r:id="rId31"/>
    <p:sldId id="326" r:id="rId32"/>
    <p:sldId id="259" r:id="rId33"/>
    <p:sldId id="292" r:id="rId34"/>
    <p:sldId id="297" r:id="rId35"/>
    <p:sldId id="331" r:id="rId36"/>
    <p:sldId id="332" r:id="rId37"/>
    <p:sldId id="260" r:id="rId38"/>
    <p:sldId id="318" r:id="rId39"/>
    <p:sldId id="319" r:id="rId40"/>
    <p:sldId id="261" r:id="rId41"/>
    <p:sldId id="296" r:id="rId42"/>
    <p:sldId id="262" r:id="rId43"/>
    <p:sldId id="333" r:id="rId44"/>
    <p:sldId id="294" r:id="rId45"/>
    <p:sldId id="263" r:id="rId46"/>
    <p:sldId id="264" r:id="rId47"/>
    <p:sldId id="315" r:id="rId48"/>
    <p:sldId id="316" r:id="rId49"/>
    <p:sldId id="317" r:id="rId50"/>
    <p:sldId id="323" r:id="rId51"/>
    <p:sldId id="324" r:id="rId52"/>
    <p:sldId id="325" r:id="rId53"/>
    <p:sldId id="334" r:id="rId54"/>
    <p:sldId id="335" r:id="rId55"/>
    <p:sldId id="336" r:id="rId56"/>
    <p:sldId id="337" r:id="rId57"/>
    <p:sldId id="338" r:id="rId58"/>
    <p:sldId id="339" r:id="rId59"/>
    <p:sldId id="340" r:id="rId60"/>
    <p:sldId id="341"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1710"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98FB587-B52D-460D-B9E2-CDA2A5BEA3DD}" type="datetimeFigureOut">
              <a:rPr lang="en-US" smtClean="0"/>
              <a:t>2/14/2014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CBF9E17-D055-4245-8AD9-30BBDF392202}" type="slidenum">
              <a:rPr lang="en-US" smtClean="0"/>
              <a:t>‹#›</a:t>
            </a:fld>
            <a:endParaRPr lang="en-US"/>
          </a:p>
        </p:txBody>
      </p:sp>
    </p:spTree>
    <p:extLst>
      <p:ext uri="{BB962C8B-B14F-4D97-AF65-F5344CB8AC3E}">
        <p14:creationId xmlns:p14="http://schemas.microsoft.com/office/powerpoint/2010/main" val="405850760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02D79AD-819C-41FD-B239-03C8564BA84E}" type="datetimeFigureOut">
              <a:rPr lang="en-US" smtClean="0"/>
              <a:t>2/14/2014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2D79AD-819C-41FD-B239-03C8564BA84E}" type="datetimeFigureOut">
              <a:rPr lang="en-US" smtClean="0"/>
              <a:t>2/14/2014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2D79AD-819C-41FD-B239-03C8564BA84E}" type="datetimeFigureOut">
              <a:rPr lang="en-US" smtClean="0"/>
              <a:t>2/14/2014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2D79AD-819C-41FD-B239-03C8564BA84E}" type="datetimeFigureOut">
              <a:rPr lang="en-US" smtClean="0"/>
              <a:t>2/14/2014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2D79AD-819C-41FD-B239-03C8564BA84E}" type="datetimeFigureOut">
              <a:rPr lang="en-US" smtClean="0"/>
              <a:t>2/14/2014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2D79AD-819C-41FD-B239-03C8564BA84E}" type="datetimeFigureOut">
              <a:rPr lang="en-US" smtClean="0"/>
              <a:t>2/14/2014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2D79AD-819C-41FD-B239-03C8564BA84E}" type="datetimeFigureOut">
              <a:rPr lang="en-US" smtClean="0"/>
              <a:t>2/14/2014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2D79AD-819C-41FD-B239-03C8564BA84E}" type="datetimeFigureOut">
              <a:rPr lang="en-US" smtClean="0"/>
              <a:t>2/14/2014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2D79AD-819C-41FD-B239-03C8564BA84E}" type="datetimeFigureOut">
              <a:rPr lang="en-US" smtClean="0"/>
              <a:t>2/14/2014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98F09D-4EF6-4643-B52C-F091E5BAA39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2D79AD-819C-41FD-B239-03C8564BA84E}" type="datetimeFigureOut">
              <a:rPr lang="en-US" smtClean="0"/>
              <a:t>2/14/2014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98F09D-4EF6-4643-B52C-F091E5BAA390}"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902D79AD-819C-41FD-B239-03C8564BA84E}" type="datetimeFigureOut">
              <a:rPr lang="en-US" smtClean="0"/>
              <a:t>2/14/2014</a:t>
            </a:fld>
            <a:endParaRPr lang="en-US"/>
          </a:p>
        </p:txBody>
      </p:sp>
      <p:sp>
        <p:nvSpPr>
          <p:cNvPr id="9" name="Slide Number Placeholder 8"/>
          <p:cNvSpPr>
            <a:spLocks noGrp="1"/>
          </p:cNvSpPr>
          <p:nvPr>
            <p:ph type="sldNum" sz="quarter" idx="11"/>
          </p:nvPr>
        </p:nvSpPr>
        <p:spPr/>
        <p:txBody>
          <a:bodyPr/>
          <a:lstStyle/>
          <a:p>
            <a:fld id="{4A98F09D-4EF6-4643-B52C-F091E5BAA390}"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4A98F09D-4EF6-4643-B52C-F091E5BAA390}"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902D79AD-819C-41FD-B239-03C8564BA84E}" type="datetimeFigureOut">
              <a:rPr lang="en-US" smtClean="0"/>
              <a:t>2/14/2014</a:t>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cdc.gov/hiv/statistics/surveillance/incidence/index.html"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304800"/>
            <a:ext cx="7543800" cy="3355975"/>
          </a:xfrm>
        </p:spPr>
        <p:txBody>
          <a:bodyPr>
            <a:normAutofit/>
          </a:bodyPr>
          <a:lstStyle/>
          <a:p>
            <a:r>
              <a:rPr lang="en-US" dirty="0"/>
              <a:t>H</a:t>
            </a:r>
            <a:r>
              <a:rPr lang="en-US" dirty="0" smtClean="0"/>
              <a:t>IV Primary Care  for Adults </a:t>
            </a:r>
            <a:endParaRPr lang="en-US" dirty="0"/>
          </a:p>
        </p:txBody>
      </p:sp>
      <p:sp>
        <p:nvSpPr>
          <p:cNvPr id="3" name="Subtitle 2"/>
          <p:cNvSpPr>
            <a:spLocks noGrp="1"/>
          </p:cNvSpPr>
          <p:nvPr>
            <p:ph type="subTitle" idx="1"/>
          </p:nvPr>
        </p:nvSpPr>
        <p:spPr/>
        <p:txBody>
          <a:bodyPr>
            <a:normAutofit lnSpcReduction="10000"/>
          </a:bodyPr>
          <a:lstStyle/>
          <a:p>
            <a:r>
              <a:rPr lang="en-US" dirty="0" smtClean="0">
                <a:solidFill>
                  <a:schemeClr val="tx1"/>
                </a:solidFill>
              </a:rPr>
              <a:t>Larry </a:t>
            </a:r>
            <a:r>
              <a:rPr lang="en-US" dirty="0" err="1" smtClean="0">
                <a:solidFill>
                  <a:schemeClr val="tx1"/>
                </a:solidFill>
              </a:rPr>
              <a:t>Boly</a:t>
            </a:r>
            <a:r>
              <a:rPr lang="en-US" dirty="0" smtClean="0">
                <a:solidFill>
                  <a:schemeClr val="tx1"/>
                </a:solidFill>
              </a:rPr>
              <a:t>, MD</a:t>
            </a:r>
          </a:p>
          <a:p>
            <a:r>
              <a:rPr lang="en-US" dirty="0" smtClean="0">
                <a:solidFill>
                  <a:schemeClr val="tx1"/>
                </a:solidFill>
              </a:rPr>
              <a:t>Staff Physician CCRMC</a:t>
            </a:r>
          </a:p>
          <a:p>
            <a:r>
              <a:rPr lang="en-US" dirty="0" smtClean="0">
                <a:solidFill>
                  <a:schemeClr val="tx1"/>
                </a:solidFill>
              </a:rPr>
              <a:t>Department of Internal Medicine </a:t>
            </a:r>
            <a:endParaRPr lang="en-US" dirty="0">
              <a:solidFill>
                <a:schemeClr val="tx1"/>
              </a:solidFill>
            </a:endParaRPr>
          </a:p>
        </p:txBody>
      </p:sp>
    </p:spTree>
    <p:extLst>
      <p:ext uri="{BB962C8B-B14F-4D97-AF65-F5344CB8AC3E}">
        <p14:creationId xmlns:p14="http://schemas.microsoft.com/office/powerpoint/2010/main" val="20318446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normAutofit fontScale="92500"/>
          </a:bodyPr>
          <a:lstStyle/>
          <a:p>
            <a:pPr marL="114300" indent="0">
              <a:buNone/>
            </a:pPr>
            <a:r>
              <a:rPr lang="en-US" dirty="0" smtClean="0"/>
              <a:t>40 </a:t>
            </a:r>
            <a:r>
              <a:rPr lang="en-US" dirty="0" err="1" smtClean="0"/>
              <a:t>yo</a:t>
            </a:r>
            <a:r>
              <a:rPr lang="en-US" dirty="0" smtClean="0"/>
              <a:t> female referred to positive health clinic as recently diagnosed HIV positive.  Husband died several years ago from HIV complications, however patient previously not tested.  History of meth use in past.  Clean for past 18 months.  Heterosexual, not sexually active in past 2 years.  Has disclosed status to daughter (age 17) and to mother.  Has stable housing is unemployed and is receiving SSI. </a:t>
            </a:r>
          </a:p>
          <a:p>
            <a:pPr marL="114300" indent="0">
              <a:buNone/>
            </a:pPr>
            <a:r>
              <a:rPr lang="en-US" dirty="0" smtClean="0"/>
              <a:t>She has NKDA</a:t>
            </a:r>
          </a:p>
          <a:p>
            <a:pPr marL="114300" indent="0">
              <a:buNone/>
            </a:pPr>
            <a:r>
              <a:rPr lang="en-US" dirty="0" smtClean="0"/>
              <a:t>Her history is significant for hyperlipidemia and bipolar illness which is well controlled.  She is on the following medications:</a:t>
            </a:r>
          </a:p>
          <a:p>
            <a:pPr marL="571500" indent="-457200">
              <a:buAutoNum type="arabicParenR"/>
            </a:pPr>
            <a:r>
              <a:rPr lang="en-US" dirty="0" err="1" smtClean="0"/>
              <a:t>Trazadone</a:t>
            </a:r>
            <a:r>
              <a:rPr lang="en-US" dirty="0" smtClean="0"/>
              <a:t> 100 mg </a:t>
            </a:r>
            <a:r>
              <a:rPr lang="en-US" dirty="0" err="1" smtClean="0"/>
              <a:t>qhs</a:t>
            </a:r>
            <a:endParaRPr lang="en-US" dirty="0" smtClean="0"/>
          </a:p>
          <a:p>
            <a:pPr marL="571500" indent="-457200">
              <a:buAutoNum type="arabicParenR"/>
            </a:pPr>
            <a:r>
              <a:rPr lang="en-US" dirty="0" err="1" smtClean="0"/>
              <a:t>Oxcarbazepine</a:t>
            </a:r>
            <a:r>
              <a:rPr lang="en-US" dirty="0" smtClean="0"/>
              <a:t> 1200 mg </a:t>
            </a:r>
            <a:r>
              <a:rPr lang="en-US" dirty="0" err="1" smtClean="0"/>
              <a:t>qhs</a:t>
            </a:r>
            <a:endParaRPr lang="en-US" dirty="0" smtClean="0"/>
          </a:p>
          <a:p>
            <a:pPr marL="571500" indent="-457200">
              <a:buAutoNum type="arabicParenR"/>
            </a:pPr>
            <a:r>
              <a:rPr lang="en-US" dirty="0" smtClean="0"/>
              <a:t>Seroquel 200 mg </a:t>
            </a:r>
            <a:r>
              <a:rPr lang="en-US" dirty="0" err="1" smtClean="0"/>
              <a:t>qhs</a:t>
            </a:r>
            <a:r>
              <a:rPr lang="en-US" dirty="0" smtClean="0"/>
              <a:t> </a:t>
            </a:r>
          </a:p>
          <a:p>
            <a:pPr marL="571500" indent="-457200">
              <a:buAutoNum type="arabicParenR"/>
            </a:pPr>
            <a:r>
              <a:rPr lang="en-US" dirty="0" err="1" smtClean="0"/>
              <a:t>Lorazepam</a:t>
            </a:r>
            <a:r>
              <a:rPr lang="en-US" dirty="0" smtClean="0"/>
              <a:t> 1mg </a:t>
            </a:r>
            <a:r>
              <a:rPr lang="en-US" dirty="0" err="1" smtClean="0"/>
              <a:t>qhs</a:t>
            </a:r>
            <a:r>
              <a:rPr lang="en-US" dirty="0" smtClean="0"/>
              <a:t> </a:t>
            </a:r>
            <a:r>
              <a:rPr lang="en-US" dirty="0" err="1" smtClean="0"/>
              <a:t>prn</a:t>
            </a:r>
            <a:r>
              <a:rPr lang="en-US" dirty="0" smtClean="0"/>
              <a:t> </a:t>
            </a:r>
          </a:p>
          <a:p>
            <a:pPr marL="571500" indent="-457200">
              <a:buAutoNum type="arabicParenR"/>
            </a:pPr>
            <a:r>
              <a:rPr lang="en-US" dirty="0" smtClean="0"/>
              <a:t>Simvastatin 20 mg </a:t>
            </a:r>
            <a:r>
              <a:rPr lang="en-US" dirty="0" err="1" smtClean="0"/>
              <a:t>qd</a:t>
            </a:r>
            <a:r>
              <a:rPr lang="en-US" dirty="0" smtClean="0"/>
              <a:t> </a:t>
            </a:r>
          </a:p>
          <a:p>
            <a:pPr marL="114300" indent="0">
              <a:buNone/>
            </a:pPr>
            <a:endParaRPr lang="en-US" dirty="0" smtClean="0"/>
          </a:p>
          <a:p>
            <a:pPr marL="571500" indent="-457200">
              <a:buAutoNum type="arabicParenR"/>
            </a:pPr>
            <a:endParaRPr lang="en-US" dirty="0" smtClean="0"/>
          </a:p>
          <a:p>
            <a:pPr marL="571500" indent="-457200">
              <a:buAutoNum type="arabicParenR"/>
            </a:pPr>
            <a:endParaRPr lang="en-US" dirty="0" smtClean="0"/>
          </a:p>
          <a:p>
            <a:pPr marL="571500" indent="-457200">
              <a:buAutoNum type="arabicParenR"/>
            </a:pPr>
            <a:endParaRPr lang="en-US" dirty="0" smtClean="0"/>
          </a:p>
        </p:txBody>
      </p:sp>
    </p:spTree>
    <p:extLst>
      <p:ext uri="{BB962C8B-B14F-4D97-AF65-F5344CB8AC3E}">
        <p14:creationId xmlns:p14="http://schemas.microsoft.com/office/powerpoint/2010/main" val="2323035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Initial History </a:t>
            </a:r>
            <a:endParaRPr lang="en-US" dirty="0"/>
          </a:p>
        </p:txBody>
      </p:sp>
      <p:sp>
        <p:nvSpPr>
          <p:cNvPr id="3" name="Content Placeholder 2"/>
          <p:cNvSpPr>
            <a:spLocks noGrp="1"/>
          </p:cNvSpPr>
          <p:nvPr>
            <p:ph idx="1"/>
          </p:nvPr>
        </p:nvSpPr>
        <p:spPr/>
        <p:txBody>
          <a:bodyPr/>
          <a:lstStyle/>
          <a:p>
            <a:r>
              <a:rPr lang="en-US" dirty="0" smtClean="0"/>
              <a:t>HPI</a:t>
            </a:r>
          </a:p>
          <a:p>
            <a:pPr lvl="1"/>
            <a:r>
              <a:rPr lang="en-US" dirty="0"/>
              <a:t>Estimation of time of infection, including likelihood of infection with resistant virus </a:t>
            </a:r>
          </a:p>
          <a:p>
            <a:pPr lvl="1"/>
            <a:r>
              <a:rPr lang="en-US" dirty="0"/>
              <a:t>HIV – associated symptoms </a:t>
            </a:r>
          </a:p>
          <a:p>
            <a:endParaRPr lang="en-US" dirty="0" smtClean="0"/>
          </a:p>
          <a:p>
            <a:r>
              <a:rPr lang="en-US" dirty="0" smtClean="0"/>
              <a:t>PMH</a:t>
            </a:r>
          </a:p>
          <a:p>
            <a:pPr lvl="1"/>
            <a:r>
              <a:rPr lang="en-US" dirty="0" smtClean="0"/>
              <a:t>Prior STDs, Hepatitis</a:t>
            </a:r>
          </a:p>
          <a:p>
            <a:pPr lvl="1"/>
            <a:r>
              <a:rPr lang="en-US" dirty="0" smtClean="0"/>
              <a:t>TB exposure, TB test results </a:t>
            </a:r>
          </a:p>
          <a:p>
            <a:pPr lvl="1"/>
            <a:r>
              <a:rPr lang="en-US" dirty="0" smtClean="0"/>
              <a:t>HO chicken pox or shingles </a:t>
            </a:r>
          </a:p>
          <a:p>
            <a:pPr lvl="1"/>
            <a:r>
              <a:rPr lang="en-US" dirty="0" smtClean="0"/>
              <a:t>Vaccination status </a:t>
            </a:r>
          </a:p>
          <a:p>
            <a:pPr lvl="1"/>
            <a:r>
              <a:rPr lang="en-US" dirty="0" smtClean="0"/>
              <a:t>Travel history: exposure to endemic pathogens </a:t>
            </a:r>
          </a:p>
          <a:p>
            <a:pPr lvl="1"/>
            <a:endParaRPr lang="en-US" dirty="0" smtClean="0"/>
          </a:p>
        </p:txBody>
      </p:sp>
    </p:spTree>
    <p:extLst>
      <p:ext uri="{BB962C8B-B14F-4D97-AF65-F5344CB8AC3E}">
        <p14:creationId xmlns:p14="http://schemas.microsoft.com/office/powerpoint/2010/main" val="1657539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Initial PE </a:t>
            </a:r>
            <a:endParaRPr lang="en-US" dirty="0"/>
          </a:p>
        </p:txBody>
      </p:sp>
      <p:sp>
        <p:nvSpPr>
          <p:cNvPr id="3" name="Content Placeholder 2"/>
          <p:cNvSpPr>
            <a:spLocks noGrp="1"/>
          </p:cNvSpPr>
          <p:nvPr>
            <p:ph idx="1"/>
          </p:nvPr>
        </p:nvSpPr>
        <p:spPr/>
        <p:txBody>
          <a:bodyPr/>
          <a:lstStyle/>
          <a:p>
            <a:r>
              <a:rPr lang="en-US" dirty="0" smtClean="0"/>
              <a:t>Overall: body habitus, vital signs</a:t>
            </a:r>
          </a:p>
          <a:p>
            <a:r>
              <a:rPr lang="en-US" dirty="0" smtClean="0"/>
              <a:t>Skin: fungal infections, edema, pigmented lesions, nodules, </a:t>
            </a:r>
            <a:r>
              <a:rPr lang="en-US" dirty="0" err="1" smtClean="0"/>
              <a:t>molluscum</a:t>
            </a:r>
            <a:r>
              <a:rPr lang="en-US" dirty="0" smtClean="0"/>
              <a:t>, folliculitis, psoriasis, </a:t>
            </a:r>
            <a:r>
              <a:rPr lang="en-US" dirty="0" err="1" smtClean="0"/>
              <a:t>condylomata</a:t>
            </a:r>
            <a:r>
              <a:rPr lang="en-US" dirty="0" smtClean="0"/>
              <a:t>, </a:t>
            </a:r>
          </a:p>
          <a:p>
            <a:r>
              <a:rPr lang="en-US" dirty="0" smtClean="0"/>
              <a:t>HEENT careful eye and oral examination (thrush, OHL, ulcers, gingivitis) </a:t>
            </a:r>
          </a:p>
          <a:p>
            <a:r>
              <a:rPr lang="en-US" dirty="0" err="1" smtClean="0"/>
              <a:t>Lymphatics</a:t>
            </a:r>
            <a:r>
              <a:rPr lang="en-US" dirty="0" smtClean="0"/>
              <a:t>: generalized </a:t>
            </a:r>
            <a:r>
              <a:rPr lang="en-US" dirty="0" err="1" smtClean="0"/>
              <a:t>vs</a:t>
            </a:r>
            <a:r>
              <a:rPr lang="en-US" dirty="0" smtClean="0"/>
              <a:t> focal </a:t>
            </a:r>
          </a:p>
          <a:p>
            <a:r>
              <a:rPr lang="en-US" dirty="0" smtClean="0"/>
              <a:t>Abdomen: HSM</a:t>
            </a:r>
          </a:p>
          <a:p>
            <a:r>
              <a:rPr lang="en-US" dirty="0" err="1" smtClean="0"/>
              <a:t>Anogential</a:t>
            </a:r>
            <a:r>
              <a:rPr lang="en-US" dirty="0" smtClean="0"/>
              <a:t> warts, STDs, ulcerations</a:t>
            </a:r>
          </a:p>
          <a:p>
            <a:r>
              <a:rPr lang="en-US" dirty="0" smtClean="0"/>
              <a:t>Neurologic: mental status, peripheral neuropathy ( decrease vibratory sensation, absent ankle jerks) </a:t>
            </a:r>
          </a:p>
          <a:p>
            <a:endParaRPr lang="en-US" dirty="0" smtClean="0"/>
          </a:p>
        </p:txBody>
      </p:sp>
    </p:spTree>
    <p:extLst>
      <p:ext uri="{BB962C8B-B14F-4D97-AF65-F5344CB8AC3E}">
        <p14:creationId xmlns:p14="http://schemas.microsoft.com/office/powerpoint/2010/main" val="37497698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Physical exam </a:t>
            </a:r>
          </a:p>
          <a:p>
            <a:pPr lvl="1"/>
            <a:r>
              <a:rPr lang="en-US" dirty="0" smtClean="0"/>
              <a:t>VSS</a:t>
            </a:r>
          </a:p>
          <a:p>
            <a:pPr lvl="1"/>
            <a:r>
              <a:rPr lang="en-US" dirty="0" smtClean="0"/>
              <a:t>HEENT no lesions no thrush edentulous </a:t>
            </a:r>
          </a:p>
          <a:p>
            <a:pPr lvl="1"/>
            <a:r>
              <a:rPr lang="en-US" dirty="0" smtClean="0"/>
              <a:t>Neck no </a:t>
            </a:r>
            <a:r>
              <a:rPr lang="en-US" dirty="0" err="1" smtClean="0"/>
              <a:t>adenopathy</a:t>
            </a:r>
            <a:r>
              <a:rPr lang="en-US" dirty="0" smtClean="0"/>
              <a:t> thyroid </a:t>
            </a:r>
            <a:r>
              <a:rPr lang="en-US" dirty="0" err="1" smtClean="0"/>
              <a:t>wnl</a:t>
            </a:r>
            <a:endParaRPr lang="en-US" dirty="0" smtClean="0"/>
          </a:p>
          <a:p>
            <a:pPr lvl="1"/>
            <a:r>
              <a:rPr lang="en-US" dirty="0" smtClean="0"/>
              <a:t>Chest Clear to A+P</a:t>
            </a:r>
          </a:p>
          <a:p>
            <a:pPr lvl="1"/>
            <a:r>
              <a:rPr lang="en-US" dirty="0" smtClean="0"/>
              <a:t>CV </a:t>
            </a:r>
            <a:r>
              <a:rPr lang="en-US" dirty="0" err="1" smtClean="0"/>
              <a:t>rr</a:t>
            </a:r>
            <a:r>
              <a:rPr lang="en-US" dirty="0" smtClean="0"/>
              <a:t> without </a:t>
            </a:r>
            <a:r>
              <a:rPr lang="en-US" dirty="0" err="1" smtClean="0"/>
              <a:t>mrg</a:t>
            </a:r>
            <a:r>
              <a:rPr lang="en-US" dirty="0" smtClean="0"/>
              <a:t> </a:t>
            </a:r>
          </a:p>
          <a:p>
            <a:pPr lvl="1"/>
            <a:r>
              <a:rPr lang="en-US" dirty="0" err="1" smtClean="0"/>
              <a:t>Abd</a:t>
            </a:r>
            <a:r>
              <a:rPr lang="en-US" dirty="0" smtClean="0"/>
              <a:t> soft </a:t>
            </a:r>
            <a:r>
              <a:rPr lang="en-US" dirty="0" err="1" smtClean="0"/>
              <a:t>nontender</a:t>
            </a:r>
            <a:r>
              <a:rPr lang="en-US" dirty="0" smtClean="0"/>
              <a:t> without HSM </a:t>
            </a:r>
          </a:p>
          <a:p>
            <a:pPr lvl="1"/>
            <a:r>
              <a:rPr lang="en-US" dirty="0" smtClean="0"/>
              <a:t>GU/Rectal deferred </a:t>
            </a:r>
          </a:p>
          <a:p>
            <a:pPr lvl="1"/>
            <a:r>
              <a:rPr lang="en-US" dirty="0" smtClean="0"/>
              <a:t>EXT no edema </a:t>
            </a:r>
          </a:p>
          <a:p>
            <a:pPr lvl="1"/>
            <a:r>
              <a:rPr lang="en-US" dirty="0" err="1" smtClean="0"/>
              <a:t>Neuro</a:t>
            </a:r>
            <a:r>
              <a:rPr lang="en-US" dirty="0" smtClean="0"/>
              <a:t>  CN intact , reflexes =, strength =, no </a:t>
            </a:r>
            <a:r>
              <a:rPr lang="en-US" dirty="0" err="1" smtClean="0"/>
              <a:t>dysmetria</a:t>
            </a:r>
            <a:r>
              <a:rPr lang="en-US" dirty="0" smtClean="0"/>
              <a:t> </a:t>
            </a:r>
          </a:p>
          <a:p>
            <a:pPr lvl="1"/>
            <a:r>
              <a:rPr lang="en-US" dirty="0" smtClean="0"/>
              <a:t>Skin no lesions</a:t>
            </a:r>
          </a:p>
          <a:p>
            <a:pPr marL="411480" lvl="1" indent="0">
              <a:buNone/>
            </a:pPr>
            <a:endParaRPr lang="en-US" dirty="0"/>
          </a:p>
        </p:txBody>
      </p:sp>
    </p:spTree>
    <p:extLst>
      <p:ext uri="{BB962C8B-B14F-4D97-AF65-F5344CB8AC3E}">
        <p14:creationId xmlns:p14="http://schemas.microsoft.com/office/powerpoint/2010/main" val="1272640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CMV Retinitis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01724"/>
            <a:ext cx="7620000" cy="4797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326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Oral Thrush </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00200"/>
            <a:ext cx="7439025" cy="480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5309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Oral Candidiasis – </a:t>
            </a:r>
            <a:r>
              <a:rPr lang="en-US" sz="4400" dirty="0" err="1" smtClean="0"/>
              <a:t>Hypererythematous</a:t>
            </a:r>
            <a:r>
              <a:rPr lang="en-US" sz="4400" dirty="0" smtClean="0"/>
              <a:t> </a:t>
            </a:r>
            <a:endParaRPr lang="en-US" sz="4400"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620000" cy="481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4228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Oral </a:t>
            </a:r>
            <a:r>
              <a:rPr lang="en-US" dirty="0" err="1" smtClean="0"/>
              <a:t>leukoplacia</a:t>
            </a:r>
            <a:r>
              <a:rPr lang="en-US" dirty="0" smtClean="0"/>
              <a:t> </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76200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8486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Oral Kaposi Sarcoma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01724"/>
            <a:ext cx="7620000" cy="4797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6738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Kaposi sarcoma </a:t>
            </a:r>
            <a:br>
              <a:rPr lang="en-US" dirty="0" smtClean="0"/>
            </a:br>
            <a:r>
              <a:rPr lang="en-US" dirty="0" smtClean="0"/>
              <a:t>( plaque and nodule phase)</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76400"/>
            <a:ext cx="7543800" cy="4724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4168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of Presentation </a:t>
            </a:r>
            <a:endParaRPr lang="en-US" dirty="0"/>
          </a:p>
        </p:txBody>
      </p:sp>
      <p:sp>
        <p:nvSpPr>
          <p:cNvPr id="3" name="Content Placeholder 2"/>
          <p:cNvSpPr>
            <a:spLocks noGrp="1"/>
          </p:cNvSpPr>
          <p:nvPr>
            <p:ph idx="1"/>
          </p:nvPr>
        </p:nvSpPr>
        <p:spPr/>
        <p:txBody>
          <a:bodyPr>
            <a:normAutofit/>
          </a:bodyPr>
          <a:lstStyle/>
          <a:p>
            <a:endParaRPr lang="en-US" dirty="0" smtClean="0"/>
          </a:p>
          <a:p>
            <a:endParaRPr lang="en-US" dirty="0" smtClean="0"/>
          </a:p>
          <a:p>
            <a:r>
              <a:rPr lang="en-US" dirty="0" smtClean="0"/>
              <a:t>Discuss screening recommendations for HIV </a:t>
            </a:r>
          </a:p>
          <a:p>
            <a:r>
              <a:rPr lang="en-US" dirty="0" smtClean="0"/>
              <a:t>Review the initial evaluation and laboratory testing to be performed in HIV infected patients </a:t>
            </a:r>
          </a:p>
          <a:p>
            <a:r>
              <a:rPr lang="en-US" dirty="0" smtClean="0"/>
              <a:t>Identify DHHS 2013 preferred ARV regimens</a:t>
            </a:r>
          </a:p>
          <a:p>
            <a:r>
              <a:rPr lang="en-US" dirty="0" smtClean="0"/>
              <a:t>Understand concept of designing ARV regimen</a:t>
            </a:r>
          </a:p>
          <a:p>
            <a:r>
              <a:rPr lang="en-US" dirty="0" smtClean="0"/>
              <a:t>Discuss pros and cons of NNRTI, PI, or INSTI regimens </a:t>
            </a:r>
          </a:p>
          <a:p>
            <a:pPr marL="114300" indent="0">
              <a:buNone/>
            </a:pPr>
            <a:endParaRPr lang="en-US" dirty="0"/>
          </a:p>
        </p:txBody>
      </p:sp>
    </p:spTree>
    <p:extLst>
      <p:ext uri="{BB962C8B-B14F-4D97-AF65-F5344CB8AC3E}">
        <p14:creationId xmlns:p14="http://schemas.microsoft.com/office/powerpoint/2010/main" val="19401424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Molluscum</a:t>
            </a:r>
            <a:r>
              <a:rPr lang="en-US" dirty="0" smtClean="0"/>
              <a:t> </a:t>
            </a:r>
            <a:r>
              <a:rPr lang="en-US" dirty="0" err="1" smtClean="0"/>
              <a:t>Contagiosum</a:t>
            </a:r>
            <a:r>
              <a:rPr lang="en-US" dirty="0" smtClean="0"/>
              <a:t> </a:t>
            </a:r>
            <a:endParaRPr lang="en-US" dirty="0"/>
          </a:p>
        </p:txBody>
      </p:sp>
      <p:sp>
        <p:nvSpPr>
          <p:cNvPr id="3" name="Content Placeholder 2"/>
          <p:cNvSpPr>
            <a:spLocks noGrp="1"/>
          </p:cNvSpPr>
          <p:nvPr>
            <p:ph idx="1"/>
          </p:nvPr>
        </p:nvSpPr>
        <p:spPr/>
        <p:txBody>
          <a:bodyPr/>
          <a:lstStyle/>
          <a:p>
            <a:pPr marL="114300" indent="0">
              <a:buNone/>
            </a:pP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620000" cy="480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1474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Syphilis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62614"/>
            <a:ext cx="7620000" cy="4890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3937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Baseline tests</a:t>
            </a:r>
            <a:br>
              <a:rPr lang="en-US" dirty="0" smtClean="0"/>
            </a:br>
            <a:endParaRPr lang="en-US" dirty="0"/>
          </a:p>
        </p:txBody>
      </p:sp>
      <p:sp>
        <p:nvSpPr>
          <p:cNvPr id="3" name="Content Placeholder 2"/>
          <p:cNvSpPr>
            <a:spLocks noGrp="1"/>
          </p:cNvSpPr>
          <p:nvPr>
            <p:ph idx="1"/>
          </p:nvPr>
        </p:nvSpPr>
        <p:spPr/>
        <p:txBody>
          <a:bodyPr/>
          <a:lstStyle/>
          <a:p>
            <a:pPr marL="114300" indent="0">
              <a:buNone/>
            </a:pPr>
            <a:r>
              <a:rPr lang="en-US" dirty="0" smtClean="0"/>
              <a:t>All of the following should be obtained except:</a:t>
            </a:r>
          </a:p>
          <a:p>
            <a:endParaRPr lang="en-US" dirty="0"/>
          </a:p>
          <a:p>
            <a:pPr marL="571500" indent="-457200">
              <a:buAutoNum type="arabicParenR"/>
            </a:pPr>
            <a:r>
              <a:rPr lang="en-US" dirty="0" smtClean="0"/>
              <a:t>CMV </a:t>
            </a:r>
            <a:r>
              <a:rPr lang="en-US" dirty="0" err="1" smtClean="0"/>
              <a:t>IgG</a:t>
            </a:r>
            <a:endParaRPr lang="en-US" dirty="0" smtClean="0"/>
          </a:p>
          <a:p>
            <a:pPr marL="571500" indent="-457200">
              <a:buAutoNum type="arabicParenR"/>
            </a:pPr>
            <a:r>
              <a:rPr lang="en-US" dirty="0" smtClean="0"/>
              <a:t>G6PD</a:t>
            </a:r>
          </a:p>
          <a:p>
            <a:pPr marL="571500" indent="-457200">
              <a:buAutoNum type="arabicParenR"/>
            </a:pPr>
            <a:r>
              <a:rPr lang="en-US" dirty="0" smtClean="0"/>
              <a:t>HAV,HBV and HCV </a:t>
            </a:r>
          </a:p>
          <a:p>
            <a:pPr marL="571500" indent="-457200">
              <a:buAutoNum type="arabicParenR"/>
            </a:pPr>
            <a:r>
              <a:rPr lang="en-US" dirty="0" err="1" smtClean="0"/>
              <a:t>Cryptococcal</a:t>
            </a:r>
            <a:r>
              <a:rPr lang="en-US" dirty="0" smtClean="0"/>
              <a:t> antigen </a:t>
            </a:r>
          </a:p>
          <a:p>
            <a:pPr marL="571500" indent="-457200">
              <a:buAutoNum type="arabicParenR"/>
            </a:pPr>
            <a:r>
              <a:rPr lang="en-US" dirty="0" smtClean="0"/>
              <a:t>Toxoplasmosis </a:t>
            </a:r>
            <a:r>
              <a:rPr lang="en-US" dirty="0" err="1" smtClean="0"/>
              <a:t>IgG</a:t>
            </a:r>
            <a:r>
              <a:rPr lang="en-US" dirty="0" smtClean="0"/>
              <a:t> </a:t>
            </a:r>
            <a:endParaRPr lang="en-US" dirty="0"/>
          </a:p>
        </p:txBody>
      </p:sp>
    </p:spTree>
    <p:extLst>
      <p:ext uri="{BB962C8B-B14F-4D97-AF65-F5344CB8AC3E}">
        <p14:creationId xmlns:p14="http://schemas.microsoft.com/office/powerpoint/2010/main" val="485361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Baseline tests (1)</a:t>
            </a:r>
            <a:br>
              <a:rPr lang="en-US" dirty="0" smtClean="0"/>
            </a:br>
            <a:endParaRPr lang="en-US" dirty="0"/>
          </a:p>
        </p:txBody>
      </p:sp>
      <p:sp>
        <p:nvSpPr>
          <p:cNvPr id="3" name="Content Placeholder 2"/>
          <p:cNvSpPr>
            <a:spLocks noGrp="1"/>
          </p:cNvSpPr>
          <p:nvPr>
            <p:ph idx="1"/>
          </p:nvPr>
        </p:nvSpPr>
        <p:spPr/>
        <p:txBody>
          <a:bodyPr>
            <a:normAutofit lnSpcReduction="10000"/>
          </a:bodyPr>
          <a:lstStyle/>
          <a:p>
            <a:r>
              <a:rPr lang="en-US" dirty="0" smtClean="0"/>
              <a:t>HIV antibody test </a:t>
            </a:r>
          </a:p>
          <a:p>
            <a:pPr lvl="1"/>
            <a:r>
              <a:rPr lang="en-US" dirty="0"/>
              <a:t>Do if HIV infection not clearly documented </a:t>
            </a:r>
            <a:endParaRPr lang="en-US" dirty="0" smtClean="0"/>
          </a:p>
          <a:p>
            <a:r>
              <a:rPr lang="en-US" dirty="0" smtClean="0"/>
              <a:t>CD4+ T lymphocyte cell count and percent </a:t>
            </a:r>
          </a:p>
          <a:p>
            <a:pPr lvl="1"/>
            <a:r>
              <a:rPr lang="en-US" dirty="0"/>
              <a:t>Estimates </a:t>
            </a:r>
            <a:r>
              <a:rPr lang="en-US" dirty="0" smtClean="0"/>
              <a:t>stage </a:t>
            </a:r>
            <a:r>
              <a:rPr lang="en-US" dirty="0"/>
              <a:t>of HIV disease </a:t>
            </a:r>
          </a:p>
          <a:p>
            <a:pPr lvl="1"/>
            <a:r>
              <a:rPr lang="en-US" dirty="0"/>
              <a:t>Urgency of anti- HIV therapy </a:t>
            </a:r>
            <a:endParaRPr lang="en-US" dirty="0" smtClean="0"/>
          </a:p>
          <a:p>
            <a:r>
              <a:rPr lang="en-US" dirty="0" smtClean="0"/>
              <a:t>Plasma HIV RNA (viral load) </a:t>
            </a:r>
          </a:p>
          <a:p>
            <a:pPr lvl="1"/>
            <a:r>
              <a:rPr lang="en-US" dirty="0"/>
              <a:t>Estimates </a:t>
            </a:r>
            <a:r>
              <a:rPr lang="en-US" dirty="0" smtClean="0"/>
              <a:t>risk of progression </a:t>
            </a:r>
            <a:endParaRPr lang="en-US" dirty="0"/>
          </a:p>
          <a:p>
            <a:r>
              <a:rPr lang="en-US" dirty="0" smtClean="0"/>
              <a:t>HIV Genotype </a:t>
            </a:r>
          </a:p>
          <a:p>
            <a:pPr lvl="1"/>
            <a:r>
              <a:rPr lang="en-US" dirty="0" smtClean="0"/>
              <a:t>Upon initiation of care</a:t>
            </a:r>
          </a:p>
          <a:p>
            <a:pPr lvl="1"/>
            <a:r>
              <a:rPr lang="en-US" dirty="0" smtClean="0"/>
              <a:t>In persons failing </a:t>
            </a:r>
            <a:r>
              <a:rPr lang="en-US" dirty="0" err="1" smtClean="0"/>
              <a:t>integrase</a:t>
            </a:r>
            <a:r>
              <a:rPr lang="en-US" dirty="0" smtClean="0"/>
              <a:t> strand transfer inhibitor (INSTI) – INSTI resistance should be ordered </a:t>
            </a:r>
          </a:p>
          <a:p>
            <a:pPr lvl="1"/>
            <a:endParaRPr lang="en-US" dirty="0"/>
          </a:p>
          <a:p>
            <a:pPr lvl="1"/>
            <a:r>
              <a:rPr lang="en-US" dirty="0" err="1" smtClean="0"/>
              <a:t>Aberg</a:t>
            </a:r>
            <a:r>
              <a:rPr lang="en-US" dirty="0" smtClean="0"/>
              <a:t> JA, CID 2013</a:t>
            </a:r>
            <a:endParaRPr lang="en-US" dirty="0"/>
          </a:p>
          <a:p>
            <a:pPr lvl="1"/>
            <a:endParaRPr lang="en-US" dirty="0" smtClean="0"/>
          </a:p>
        </p:txBody>
      </p:sp>
    </p:spTree>
    <p:extLst>
      <p:ext uri="{BB962C8B-B14F-4D97-AF65-F5344CB8AC3E}">
        <p14:creationId xmlns:p14="http://schemas.microsoft.com/office/powerpoint/2010/main" val="19717450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Baseline tests </a:t>
            </a:r>
            <a:r>
              <a:rPr lang="en-US" dirty="0" smtClean="0"/>
              <a:t>(2)</a:t>
            </a:r>
            <a:r>
              <a:rPr lang="en-US" dirty="0"/>
              <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CBC and chemistry panel </a:t>
            </a:r>
          </a:p>
          <a:p>
            <a:r>
              <a:rPr lang="en-US" dirty="0" smtClean="0"/>
              <a:t>G6PD ( AA, </a:t>
            </a:r>
            <a:r>
              <a:rPr lang="en-US" dirty="0" err="1" smtClean="0"/>
              <a:t>mediterranean</a:t>
            </a:r>
            <a:r>
              <a:rPr lang="en-US" dirty="0" smtClean="0"/>
              <a:t> descent)</a:t>
            </a:r>
          </a:p>
          <a:p>
            <a:r>
              <a:rPr lang="en-US" dirty="0" smtClean="0"/>
              <a:t>Fasting lipid panel, HGA1C</a:t>
            </a:r>
          </a:p>
          <a:p>
            <a:r>
              <a:rPr lang="en-US" dirty="0" smtClean="0"/>
              <a:t>UA (protein) and </a:t>
            </a:r>
            <a:r>
              <a:rPr lang="en-US" dirty="0" err="1" smtClean="0"/>
              <a:t>CrCl</a:t>
            </a:r>
            <a:r>
              <a:rPr lang="en-US" dirty="0" smtClean="0"/>
              <a:t> </a:t>
            </a:r>
          </a:p>
          <a:p>
            <a:r>
              <a:rPr lang="en-US" dirty="0" smtClean="0"/>
              <a:t>PPD, </a:t>
            </a:r>
            <a:r>
              <a:rPr lang="en-US" dirty="0" err="1" smtClean="0"/>
              <a:t>Quantiferon</a:t>
            </a:r>
            <a:r>
              <a:rPr lang="en-US" dirty="0" smtClean="0"/>
              <a:t> (T spot) </a:t>
            </a:r>
          </a:p>
          <a:p>
            <a:r>
              <a:rPr lang="en-US" dirty="0" err="1" smtClean="0"/>
              <a:t>Toxo</a:t>
            </a:r>
            <a:r>
              <a:rPr lang="en-US" dirty="0" smtClean="0"/>
              <a:t> </a:t>
            </a:r>
            <a:r>
              <a:rPr lang="en-US" dirty="0" err="1" smtClean="0"/>
              <a:t>IgG</a:t>
            </a:r>
            <a:endParaRPr lang="en-US" dirty="0" smtClean="0"/>
          </a:p>
          <a:p>
            <a:r>
              <a:rPr lang="en-US" dirty="0" err="1" smtClean="0"/>
              <a:t>HBsAG</a:t>
            </a:r>
            <a:r>
              <a:rPr lang="en-US" dirty="0" smtClean="0"/>
              <a:t>, </a:t>
            </a:r>
            <a:r>
              <a:rPr lang="en-US" dirty="0" err="1" smtClean="0"/>
              <a:t>HBsAB</a:t>
            </a:r>
            <a:r>
              <a:rPr lang="en-US" dirty="0" smtClean="0"/>
              <a:t>, </a:t>
            </a:r>
            <a:r>
              <a:rPr lang="en-US" dirty="0" err="1" smtClean="0"/>
              <a:t>HBcAB</a:t>
            </a:r>
            <a:r>
              <a:rPr lang="en-US" dirty="0" smtClean="0"/>
              <a:t> ( if </a:t>
            </a:r>
            <a:r>
              <a:rPr lang="en-US" dirty="0" err="1" smtClean="0"/>
              <a:t>HBcAB</a:t>
            </a:r>
            <a:r>
              <a:rPr lang="en-US" dirty="0" smtClean="0"/>
              <a:t>+ only – check HBVDNA)</a:t>
            </a:r>
          </a:p>
          <a:p>
            <a:r>
              <a:rPr lang="en-US" dirty="0" smtClean="0"/>
              <a:t>HCV AB if + - HCV RNA </a:t>
            </a:r>
          </a:p>
          <a:p>
            <a:r>
              <a:rPr lang="en-US" dirty="0" smtClean="0"/>
              <a:t>HAV </a:t>
            </a:r>
            <a:r>
              <a:rPr lang="en-US" dirty="0" err="1" smtClean="0"/>
              <a:t>ab</a:t>
            </a:r>
            <a:r>
              <a:rPr lang="en-US" dirty="0" smtClean="0"/>
              <a:t> </a:t>
            </a:r>
          </a:p>
          <a:p>
            <a:r>
              <a:rPr lang="en-US" dirty="0" smtClean="0"/>
              <a:t>CMV </a:t>
            </a:r>
            <a:r>
              <a:rPr lang="en-US" dirty="0" err="1" smtClean="0"/>
              <a:t>IgG</a:t>
            </a:r>
            <a:endParaRPr lang="en-US" dirty="0" smtClean="0"/>
          </a:p>
          <a:p>
            <a:r>
              <a:rPr lang="en-US" dirty="0" smtClean="0"/>
              <a:t>RPR, </a:t>
            </a:r>
            <a:r>
              <a:rPr lang="en-US" dirty="0" err="1" smtClean="0"/>
              <a:t>Trich</a:t>
            </a:r>
            <a:r>
              <a:rPr lang="en-US" dirty="0" smtClean="0"/>
              <a:t> (women), GC, chlamydia at presentation and annually </a:t>
            </a:r>
          </a:p>
          <a:p>
            <a:pPr marL="114300" indent="0">
              <a:buNone/>
            </a:pPr>
            <a:r>
              <a:rPr lang="en-US" dirty="0" smtClean="0"/>
              <a:t>		</a:t>
            </a:r>
            <a:r>
              <a:rPr lang="en-US" dirty="0" err="1" smtClean="0"/>
              <a:t>Aberg</a:t>
            </a:r>
            <a:r>
              <a:rPr lang="en-US" dirty="0" smtClean="0"/>
              <a:t> </a:t>
            </a:r>
            <a:r>
              <a:rPr lang="en-US" dirty="0"/>
              <a:t>JA, CID 2013</a:t>
            </a:r>
          </a:p>
          <a:p>
            <a:pPr marL="114300" indent="0">
              <a:buNone/>
            </a:pPr>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3646460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Baseline tests </a:t>
            </a:r>
            <a:r>
              <a:rPr lang="en-US" dirty="0" smtClean="0"/>
              <a:t>(3)</a:t>
            </a:r>
            <a:r>
              <a:rPr lang="en-US" dirty="0"/>
              <a:t/>
            </a:r>
            <a:br>
              <a:rPr lang="en-US" dirty="0"/>
            </a:br>
            <a:endParaRPr lang="en-US" dirty="0"/>
          </a:p>
        </p:txBody>
      </p:sp>
      <p:sp>
        <p:nvSpPr>
          <p:cNvPr id="3" name="Content Placeholder 2"/>
          <p:cNvSpPr>
            <a:spLocks noGrp="1"/>
          </p:cNvSpPr>
          <p:nvPr>
            <p:ph idx="1"/>
          </p:nvPr>
        </p:nvSpPr>
        <p:spPr/>
        <p:txBody>
          <a:bodyPr>
            <a:normAutofit fontScale="25000" lnSpcReduction="20000"/>
          </a:bodyPr>
          <a:lstStyle/>
          <a:p>
            <a:r>
              <a:rPr lang="en-US" sz="9600" dirty="0" smtClean="0"/>
              <a:t>Cervical cancer </a:t>
            </a:r>
            <a:r>
              <a:rPr lang="en-US" sz="9600" dirty="0"/>
              <a:t>screening </a:t>
            </a:r>
            <a:endParaRPr lang="en-US" sz="9600" dirty="0" smtClean="0"/>
          </a:p>
          <a:p>
            <a:endParaRPr lang="en-US" sz="9600" dirty="0" smtClean="0"/>
          </a:p>
          <a:p>
            <a:pPr lvl="1"/>
            <a:r>
              <a:rPr lang="en-US" sz="9600" dirty="0"/>
              <a:t>PAP upon initiation of care, repeat in 6 months and annually thereafter if results are normal </a:t>
            </a:r>
          </a:p>
          <a:p>
            <a:pPr lvl="1"/>
            <a:r>
              <a:rPr lang="en-US" sz="9600" dirty="0"/>
              <a:t>Women with ASC-US, ASC-H , atypical glandular cells , low grade or high grade squamous intraepithelial lesions or squamous </a:t>
            </a:r>
            <a:r>
              <a:rPr lang="en-US" sz="9600" dirty="0" err="1"/>
              <a:t>Ca</a:t>
            </a:r>
            <a:r>
              <a:rPr lang="en-US" sz="9600" dirty="0"/>
              <a:t> should undergo colposcopy and direct biopsy </a:t>
            </a:r>
          </a:p>
          <a:p>
            <a:endParaRPr lang="en-US" sz="9600" dirty="0" smtClean="0"/>
          </a:p>
          <a:p>
            <a:r>
              <a:rPr lang="en-US" sz="9600" dirty="0" smtClean="0"/>
              <a:t>Screening for Anal HPV Annually (weak recommendation) </a:t>
            </a:r>
          </a:p>
          <a:p>
            <a:endParaRPr lang="en-US" sz="9600" dirty="0" smtClean="0"/>
          </a:p>
          <a:p>
            <a:r>
              <a:rPr lang="en-US" sz="9600" dirty="0" smtClean="0"/>
              <a:t>HPV vaccination all females 9-26 and males 9-21 (22-26 if not previously vaccinated) </a:t>
            </a:r>
          </a:p>
          <a:p>
            <a:pPr marL="114300" indent="0">
              <a:buNone/>
            </a:pPr>
            <a:r>
              <a:rPr lang="en-US" sz="9600" dirty="0" smtClean="0"/>
              <a:t>	</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pPr lvl="2"/>
            <a:r>
              <a:rPr lang="en-US" dirty="0" err="1" smtClean="0"/>
              <a:t>Aberg</a:t>
            </a:r>
            <a:r>
              <a:rPr lang="en-US" dirty="0" smtClean="0"/>
              <a:t> </a:t>
            </a:r>
            <a:r>
              <a:rPr lang="en-US" dirty="0"/>
              <a:t>JA, CID 2013</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22117259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Patient is seen back in clinic in 2 weeks.  She continues to feel well.  Her laboratory exam is significant for the following:</a:t>
            </a:r>
          </a:p>
          <a:p>
            <a:pPr lvl="1"/>
            <a:r>
              <a:rPr lang="en-US" dirty="0" smtClean="0"/>
              <a:t>H/H 13.4/38.8  WBC 5.6   Plat  234,000</a:t>
            </a:r>
          </a:p>
          <a:p>
            <a:pPr lvl="1"/>
            <a:r>
              <a:rPr lang="en-US" dirty="0" smtClean="0"/>
              <a:t>CD4 85 ( %) </a:t>
            </a:r>
          </a:p>
          <a:p>
            <a:pPr lvl="1"/>
            <a:r>
              <a:rPr lang="en-US" dirty="0" smtClean="0"/>
              <a:t>HIV RNA  93,100 </a:t>
            </a:r>
          </a:p>
          <a:p>
            <a:pPr lvl="1"/>
            <a:r>
              <a:rPr lang="en-US" dirty="0" smtClean="0"/>
              <a:t>HIV genotype – “wild type” virus  (no significant mutations) </a:t>
            </a:r>
          </a:p>
          <a:p>
            <a:pPr lvl="1"/>
            <a:r>
              <a:rPr lang="en-US" dirty="0" smtClean="0"/>
              <a:t>HGA1C 5.3   </a:t>
            </a:r>
            <a:r>
              <a:rPr lang="en-US" dirty="0" err="1" smtClean="0"/>
              <a:t>Chol</a:t>
            </a:r>
            <a:r>
              <a:rPr lang="en-US" dirty="0" smtClean="0"/>
              <a:t> 96 TG 179</a:t>
            </a:r>
          </a:p>
          <a:p>
            <a:pPr lvl="1"/>
            <a:r>
              <a:rPr lang="en-US" dirty="0" smtClean="0"/>
              <a:t>Cr 0.9  UA no protein  </a:t>
            </a:r>
            <a:r>
              <a:rPr lang="en-US" dirty="0" err="1" smtClean="0"/>
              <a:t>lytes</a:t>
            </a:r>
            <a:r>
              <a:rPr lang="en-US" dirty="0" smtClean="0"/>
              <a:t> normal</a:t>
            </a:r>
          </a:p>
          <a:p>
            <a:pPr lvl="1"/>
            <a:r>
              <a:rPr lang="en-US" dirty="0" err="1" smtClean="0"/>
              <a:t>Quantiferon</a:t>
            </a:r>
            <a:r>
              <a:rPr lang="en-US" dirty="0" smtClean="0"/>
              <a:t> negative </a:t>
            </a:r>
          </a:p>
          <a:p>
            <a:pPr lvl="1"/>
            <a:r>
              <a:rPr lang="en-US" dirty="0" smtClean="0"/>
              <a:t>G6PD  8.3</a:t>
            </a:r>
          </a:p>
          <a:p>
            <a:pPr lvl="1"/>
            <a:r>
              <a:rPr lang="en-US" dirty="0" err="1" smtClean="0"/>
              <a:t>Toxo</a:t>
            </a:r>
            <a:r>
              <a:rPr lang="en-US" dirty="0" smtClean="0"/>
              <a:t> </a:t>
            </a:r>
            <a:r>
              <a:rPr lang="en-US" dirty="0" err="1" smtClean="0"/>
              <a:t>IgG</a:t>
            </a:r>
            <a:r>
              <a:rPr lang="en-US" dirty="0" smtClean="0"/>
              <a:t> &lt; 0.91 </a:t>
            </a:r>
          </a:p>
          <a:p>
            <a:pPr lvl="1"/>
            <a:r>
              <a:rPr lang="en-US" dirty="0" err="1" smtClean="0"/>
              <a:t>HBsAB</a:t>
            </a:r>
            <a:r>
              <a:rPr lang="en-US" dirty="0" smtClean="0"/>
              <a:t>, </a:t>
            </a:r>
            <a:r>
              <a:rPr lang="en-US" dirty="0" err="1" smtClean="0"/>
              <a:t>HBcAB</a:t>
            </a:r>
            <a:r>
              <a:rPr lang="en-US" dirty="0" smtClean="0"/>
              <a:t>, </a:t>
            </a:r>
            <a:r>
              <a:rPr lang="en-US" dirty="0" err="1" smtClean="0"/>
              <a:t>HBsAG</a:t>
            </a:r>
            <a:r>
              <a:rPr lang="en-US" dirty="0" smtClean="0"/>
              <a:t> </a:t>
            </a:r>
            <a:r>
              <a:rPr lang="en-US" dirty="0" err="1" smtClean="0"/>
              <a:t>neg</a:t>
            </a:r>
            <a:r>
              <a:rPr lang="en-US" dirty="0" smtClean="0"/>
              <a:t>, HCV AB  </a:t>
            </a:r>
            <a:r>
              <a:rPr lang="en-US" dirty="0" err="1" smtClean="0"/>
              <a:t>neg</a:t>
            </a:r>
            <a:r>
              <a:rPr lang="en-US" dirty="0" smtClean="0"/>
              <a:t>, HAV AB </a:t>
            </a:r>
            <a:r>
              <a:rPr lang="en-US" dirty="0" err="1" smtClean="0"/>
              <a:t>neg</a:t>
            </a:r>
            <a:r>
              <a:rPr lang="en-US" dirty="0" smtClean="0"/>
              <a:t> </a:t>
            </a:r>
          </a:p>
          <a:p>
            <a:pPr lvl="1"/>
            <a:r>
              <a:rPr lang="en-US" dirty="0" smtClean="0"/>
              <a:t>RPR negative </a:t>
            </a:r>
          </a:p>
          <a:p>
            <a:pPr lvl="1"/>
            <a:endParaRPr lang="en-US" dirty="0" smtClean="0"/>
          </a:p>
          <a:p>
            <a:endParaRPr lang="en-US" dirty="0"/>
          </a:p>
        </p:txBody>
      </p:sp>
    </p:spTree>
    <p:extLst>
      <p:ext uri="{BB962C8B-B14F-4D97-AF65-F5344CB8AC3E}">
        <p14:creationId xmlns:p14="http://schemas.microsoft.com/office/powerpoint/2010/main" val="2322464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endParaRPr lang="en-US" dirty="0" smtClean="0"/>
          </a:p>
          <a:p>
            <a:pPr marL="114300" indent="0">
              <a:buNone/>
            </a:pPr>
            <a:r>
              <a:rPr lang="en-US" dirty="0" smtClean="0"/>
              <a:t>Which of the following is not indicated at this point in time?</a:t>
            </a:r>
          </a:p>
          <a:p>
            <a:pPr marL="868680" lvl="1" indent="-457200">
              <a:buAutoNum type="arabicParenR"/>
            </a:pPr>
            <a:r>
              <a:rPr lang="en-US" dirty="0" smtClean="0"/>
              <a:t>Begin PCP prophylaxis with TMP/SMX</a:t>
            </a:r>
          </a:p>
          <a:p>
            <a:pPr marL="868680" lvl="1" indent="-457200">
              <a:buAutoNum type="arabicParenR"/>
            </a:pPr>
            <a:r>
              <a:rPr lang="en-US" dirty="0" smtClean="0"/>
              <a:t>Begin MAI prophylaxis with Azithromycin</a:t>
            </a:r>
          </a:p>
          <a:p>
            <a:pPr marL="868680" lvl="1" indent="-457200">
              <a:buAutoNum type="arabicParenR"/>
            </a:pPr>
            <a:r>
              <a:rPr lang="en-US" dirty="0" smtClean="0"/>
              <a:t>Begin ARV regimen </a:t>
            </a:r>
          </a:p>
          <a:p>
            <a:pPr marL="868680" lvl="1" indent="-457200">
              <a:buAutoNum type="arabicParenR"/>
            </a:pPr>
            <a:r>
              <a:rPr lang="en-US" dirty="0" smtClean="0"/>
              <a:t>Begin </a:t>
            </a:r>
            <a:r>
              <a:rPr lang="en-US" dirty="0" err="1" smtClean="0"/>
              <a:t>Toxo</a:t>
            </a:r>
            <a:r>
              <a:rPr lang="en-US" dirty="0" smtClean="0"/>
              <a:t> prophylaxis with TMP/SMX </a:t>
            </a:r>
          </a:p>
          <a:p>
            <a:pPr marL="868680" lvl="1" indent="-457200">
              <a:buAutoNum type="arabicParenR"/>
            </a:pPr>
            <a:r>
              <a:rPr lang="en-US" dirty="0" smtClean="0"/>
              <a:t>Obtain T spot </a:t>
            </a:r>
          </a:p>
          <a:p>
            <a:pPr marL="868680" lvl="1" indent="-457200">
              <a:buAutoNum type="arabicParenR"/>
            </a:pPr>
            <a:endParaRPr lang="en-US" dirty="0"/>
          </a:p>
        </p:txBody>
      </p:sp>
    </p:spTree>
    <p:extLst>
      <p:ext uri="{BB962C8B-B14F-4D97-AF65-F5344CB8AC3E}">
        <p14:creationId xmlns:p14="http://schemas.microsoft.com/office/powerpoint/2010/main" val="12737138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Recommended Prophylaxis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68917668"/>
              </p:ext>
            </p:extLst>
          </p:nvPr>
        </p:nvGraphicFramePr>
        <p:xfrm>
          <a:off x="457200" y="1600200"/>
          <a:ext cx="7620000" cy="4028440"/>
        </p:xfrm>
        <a:graphic>
          <a:graphicData uri="http://schemas.openxmlformats.org/drawingml/2006/table">
            <a:tbl>
              <a:tblPr firstRow="1" bandRow="1">
                <a:tableStyleId>{5C22544A-7EE6-4342-B048-85BDC9FD1C3A}</a:tableStyleId>
              </a:tblPr>
              <a:tblGrid>
                <a:gridCol w="1905000"/>
                <a:gridCol w="1905000"/>
                <a:gridCol w="1905000"/>
                <a:gridCol w="1905000"/>
              </a:tblGrid>
              <a:tr h="370840">
                <a:tc>
                  <a:txBody>
                    <a:bodyPr/>
                    <a:lstStyle/>
                    <a:p>
                      <a:endParaRPr lang="en-US" dirty="0"/>
                    </a:p>
                  </a:txBody>
                  <a:tcPr/>
                </a:tc>
                <a:tc>
                  <a:txBody>
                    <a:bodyPr/>
                    <a:lstStyle/>
                    <a:p>
                      <a:r>
                        <a:rPr lang="en-US" dirty="0" smtClean="0"/>
                        <a:t>PCP</a:t>
                      </a:r>
                      <a:endParaRPr lang="en-US" dirty="0"/>
                    </a:p>
                  </a:txBody>
                  <a:tcPr/>
                </a:tc>
                <a:tc>
                  <a:txBody>
                    <a:bodyPr/>
                    <a:lstStyle/>
                    <a:p>
                      <a:r>
                        <a:rPr lang="en-US" dirty="0" err="1" smtClean="0"/>
                        <a:t>Toxo</a:t>
                      </a:r>
                      <a:endParaRPr lang="en-US" dirty="0"/>
                    </a:p>
                  </a:txBody>
                  <a:tcPr/>
                </a:tc>
                <a:tc>
                  <a:txBody>
                    <a:bodyPr/>
                    <a:lstStyle/>
                    <a:p>
                      <a:r>
                        <a:rPr lang="en-US" dirty="0" smtClean="0"/>
                        <a:t>MAI</a:t>
                      </a:r>
                      <a:endParaRPr lang="en-US" dirty="0"/>
                    </a:p>
                  </a:txBody>
                  <a:tcPr/>
                </a:tc>
              </a:tr>
              <a:tr h="370840">
                <a:tc>
                  <a:txBody>
                    <a:bodyPr/>
                    <a:lstStyle/>
                    <a:p>
                      <a:r>
                        <a:rPr lang="en-US" dirty="0" smtClean="0"/>
                        <a:t>Initiating</a:t>
                      </a:r>
                      <a:r>
                        <a:rPr lang="en-US" baseline="0" dirty="0" smtClean="0"/>
                        <a:t> Primary Prophylaxis </a:t>
                      </a:r>
                      <a:endParaRPr lang="en-US" dirty="0"/>
                    </a:p>
                  </a:txBody>
                  <a:tcPr/>
                </a:tc>
                <a:tc>
                  <a:txBody>
                    <a:bodyPr/>
                    <a:lstStyle/>
                    <a:p>
                      <a:r>
                        <a:rPr lang="en-US" dirty="0" smtClean="0"/>
                        <a:t>   CD4&lt;</a:t>
                      </a:r>
                      <a:r>
                        <a:rPr lang="en-US" baseline="0" dirty="0" smtClean="0"/>
                        <a:t> 200</a:t>
                      </a:r>
                      <a:endParaRPr lang="en-US" dirty="0"/>
                    </a:p>
                  </a:txBody>
                  <a:tcPr/>
                </a:tc>
                <a:tc>
                  <a:txBody>
                    <a:bodyPr/>
                    <a:lstStyle/>
                    <a:p>
                      <a:r>
                        <a:rPr lang="en-US" dirty="0" smtClean="0"/>
                        <a:t>CD4 &lt;100</a:t>
                      </a:r>
                      <a:endParaRPr lang="en-US" dirty="0"/>
                    </a:p>
                  </a:txBody>
                  <a:tcPr/>
                </a:tc>
                <a:tc>
                  <a:txBody>
                    <a:bodyPr/>
                    <a:lstStyle/>
                    <a:p>
                      <a:r>
                        <a:rPr lang="en-US" dirty="0" smtClean="0"/>
                        <a:t>CD4&lt;50</a:t>
                      </a:r>
                      <a:r>
                        <a:rPr lang="en-US" baseline="0" dirty="0" smtClean="0"/>
                        <a:t> </a:t>
                      </a:r>
                      <a:endParaRPr lang="en-US" dirty="0"/>
                    </a:p>
                  </a:txBody>
                  <a:tcPr/>
                </a:tc>
              </a:tr>
              <a:tr h="370840">
                <a:tc>
                  <a:txBody>
                    <a:bodyPr/>
                    <a:lstStyle/>
                    <a:p>
                      <a:r>
                        <a:rPr lang="en-US" dirty="0" smtClean="0"/>
                        <a:t>Preferred</a:t>
                      </a:r>
                      <a:r>
                        <a:rPr lang="en-US" baseline="0" dirty="0" smtClean="0"/>
                        <a:t> regimen</a:t>
                      </a:r>
                      <a:endParaRPr lang="en-US" dirty="0"/>
                    </a:p>
                  </a:txBody>
                  <a:tcPr/>
                </a:tc>
                <a:tc>
                  <a:txBody>
                    <a:bodyPr/>
                    <a:lstStyle/>
                    <a:p>
                      <a:r>
                        <a:rPr lang="en-US" dirty="0" smtClean="0"/>
                        <a:t>TMP/SMX</a:t>
                      </a:r>
                      <a:r>
                        <a:rPr lang="en-US" baseline="0" dirty="0" smtClean="0"/>
                        <a:t> DS </a:t>
                      </a:r>
                      <a:r>
                        <a:rPr lang="en-US" baseline="0" dirty="0" err="1" smtClean="0"/>
                        <a:t>qd</a:t>
                      </a:r>
                      <a:endParaRPr lang="en-US" baseline="0" dirty="0" smtClean="0"/>
                    </a:p>
                    <a:p>
                      <a:endParaRPr lang="en-US" dirty="0"/>
                    </a:p>
                  </a:txBody>
                  <a:tcPr/>
                </a:tc>
                <a:tc>
                  <a:txBody>
                    <a:bodyPr/>
                    <a:lstStyle/>
                    <a:p>
                      <a:r>
                        <a:rPr lang="en-US" dirty="0" smtClean="0"/>
                        <a:t>TMP/SMX DS</a:t>
                      </a:r>
                      <a:r>
                        <a:rPr lang="en-US" baseline="0" dirty="0" smtClean="0"/>
                        <a:t> </a:t>
                      </a:r>
                      <a:r>
                        <a:rPr lang="en-US" baseline="0" dirty="0" err="1" smtClean="0"/>
                        <a:t>qd</a:t>
                      </a:r>
                      <a:r>
                        <a:rPr lang="en-US" baseline="0" dirty="0" smtClean="0"/>
                        <a:t> </a:t>
                      </a:r>
                      <a:endParaRPr lang="en-US" dirty="0"/>
                    </a:p>
                  </a:txBody>
                  <a:tcPr/>
                </a:tc>
                <a:tc>
                  <a:txBody>
                    <a:bodyPr/>
                    <a:lstStyle/>
                    <a:p>
                      <a:r>
                        <a:rPr lang="en-US" dirty="0" smtClean="0"/>
                        <a:t>Azithromycin 1200 mg q week </a:t>
                      </a:r>
                    </a:p>
                  </a:txBody>
                  <a:tcPr/>
                </a:tc>
              </a:tr>
              <a:tr h="370840">
                <a:tc>
                  <a:txBody>
                    <a:bodyPr/>
                    <a:lstStyle/>
                    <a:p>
                      <a:r>
                        <a:rPr lang="en-US" dirty="0" smtClean="0"/>
                        <a:t>Alternative</a:t>
                      </a:r>
                      <a:r>
                        <a:rPr lang="en-US" baseline="0" dirty="0" smtClean="0"/>
                        <a:t> regimen</a:t>
                      </a:r>
                      <a:endParaRPr lang="en-US" dirty="0"/>
                    </a:p>
                  </a:txBody>
                  <a:tcPr/>
                </a:tc>
                <a:tc>
                  <a:txBody>
                    <a:bodyPr/>
                    <a:lstStyle/>
                    <a:p>
                      <a:r>
                        <a:rPr lang="en-US" dirty="0" err="1" smtClean="0"/>
                        <a:t>Dapsone</a:t>
                      </a:r>
                      <a:r>
                        <a:rPr lang="en-US" dirty="0" smtClean="0"/>
                        <a:t> 100 mg </a:t>
                      </a:r>
                      <a:r>
                        <a:rPr lang="en-US" dirty="0" err="1" smtClean="0"/>
                        <a:t>qd</a:t>
                      </a:r>
                      <a:endParaRPr lang="en-US" dirty="0" smtClean="0"/>
                    </a:p>
                    <a:p>
                      <a:r>
                        <a:rPr lang="en-US" dirty="0" err="1" smtClean="0"/>
                        <a:t>Atovaquone</a:t>
                      </a:r>
                      <a:r>
                        <a:rPr lang="en-US" dirty="0" smtClean="0"/>
                        <a:t> 1500 mg </a:t>
                      </a:r>
                      <a:r>
                        <a:rPr lang="en-US" dirty="0" err="1" smtClean="0"/>
                        <a:t>qd</a:t>
                      </a:r>
                      <a:r>
                        <a:rPr lang="en-US" dirty="0" smtClean="0"/>
                        <a:t> with food </a:t>
                      </a:r>
                      <a:endParaRPr lang="en-US" dirty="0"/>
                    </a:p>
                  </a:txBody>
                  <a:tcPr/>
                </a:tc>
                <a:tc>
                  <a:txBody>
                    <a:bodyPr/>
                    <a:lstStyle/>
                    <a:p>
                      <a:r>
                        <a:rPr lang="en-US" dirty="0" err="1" smtClean="0"/>
                        <a:t>Dapsone</a:t>
                      </a:r>
                      <a:r>
                        <a:rPr lang="en-US" dirty="0" smtClean="0"/>
                        <a:t> 50 mg </a:t>
                      </a:r>
                      <a:r>
                        <a:rPr lang="en-US" dirty="0" err="1" smtClean="0"/>
                        <a:t>qd</a:t>
                      </a:r>
                      <a:r>
                        <a:rPr lang="en-US" dirty="0" smtClean="0"/>
                        <a:t> + pyrimethamine50</a:t>
                      </a:r>
                      <a:r>
                        <a:rPr lang="en-US" baseline="0" dirty="0" smtClean="0"/>
                        <a:t> mg /</a:t>
                      </a:r>
                      <a:r>
                        <a:rPr lang="en-US" baseline="0" dirty="0" err="1" smtClean="0"/>
                        <a:t>leukovoran</a:t>
                      </a:r>
                      <a:r>
                        <a:rPr lang="en-US" baseline="0" dirty="0" smtClean="0"/>
                        <a:t> 25 mg q week </a:t>
                      </a:r>
                      <a:endParaRPr lang="en-US" dirty="0"/>
                    </a:p>
                  </a:txBody>
                  <a:tcPr/>
                </a:tc>
                <a:tc>
                  <a:txBody>
                    <a:bodyPr/>
                    <a:lstStyle/>
                    <a:p>
                      <a:r>
                        <a:rPr lang="en-US" dirty="0" err="1" smtClean="0"/>
                        <a:t>Rifabutin</a:t>
                      </a:r>
                      <a:r>
                        <a:rPr lang="en-US" baseline="0" dirty="0" smtClean="0"/>
                        <a:t> 300 mg </a:t>
                      </a:r>
                      <a:r>
                        <a:rPr lang="en-US" baseline="0" dirty="0" err="1" smtClean="0"/>
                        <a:t>qd</a:t>
                      </a:r>
                      <a:r>
                        <a:rPr lang="en-US" baseline="0" dirty="0" smtClean="0"/>
                        <a:t> </a:t>
                      </a:r>
                      <a:endParaRPr lang="en-US" dirty="0"/>
                    </a:p>
                  </a:txBody>
                  <a:tcPr/>
                </a:tc>
              </a:tr>
              <a:tr h="370840">
                <a:tc>
                  <a:txBody>
                    <a:bodyPr/>
                    <a:lstStyle/>
                    <a:p>
                      <a:r>
                        <a:rPr lang="en-US" dirty="0" smtClean="0"/>
                        <a:t>Discontinuing Primary Prophylaxis</a:t>
                      </a:r>
                      <a:r>
                        <a:rPr lang="en-US" baseline="0" dirty="0" smtClean="0"/>
                        <a:t> </a:t>
                      </a:r>
                      <a:endParaRPr lang="en-US" dirty="0"/>
                    </a:p>
                  </a:txBody>
                  <a:tcPr/>
                </a:tc>
                <a:tc>
                  <a:txBody>
                    <a:bodyPr/>
                    <a:lstStyle/>
                    <a:p>
                      <a:r>
                        <a:rPr lang="en-US" dirty="0" smtClean="0"/>
                        <a:t>CD4&gt;200 for </a:t>
                      </a:r>
                      <a:r>
                        <a:rPr lang="en-US" u="sng" dirty="0" smtClean="0"/>
                        <a:t>&gt;</a:t>
                      </a:r>
                      <a:r>
                        <a:rPr lang="en-US" dirty="0" smtClean="0"/>
                        <a:t>3 months </a:t>
                      </a:r>
                      <a:endParaRPr lang="en-US" dirty="0"/>
                    </a:p>
                  </a:txBody>
                  <a:tcPr/>
                </a:tc>
                <a:tc>
                  <a:txBody>
                    <a:bodyPr/>
                    <a:lstStyle/>
                    <a:p>
                      <a:r>
                        <a:rPr lang="en-US" dirty="0" smtClean="0"/>
                        <a:t>CD4 &gt; 200 for </a:t>
                      </a:r>
                      <a:r>
                        <a:rPr lang="en-US" u="sng" dirty="0" smtClean="0"/>
                        <a:t>&gt;</a:t>
                      </a:r>
                      <a:r>
                        <a:rPr lang="en-US" dirty="0" smtClean="0"/>
                        <a:t>3 months </a:t>
                      </a:r>
                      <a:endParaRPr lang="en-US" dirty="0"/>
                    </a:p>
                  </a:txBody>
                  <a:tcPr/>
                </a:tc>
                <a:tc>
                  <a:txBody>
                    <a:bodyPr/>
                    <a:lstStyle/>
                    <a:p>
                      <a:r>
                        <a:rPr lang="en-US" dirty="0" smtClean="0"/>
                        <a:t>CD4&gt;100 for </a:t>
                      </a:r>
                      <a:r>
                        <a:rPr lang="en-US" u="sng" dirty="0" smtClean="0"/>
                        <a:t>&gt;</a:t>
                      </a:r>
                      <a:r>
                        <a:rPr lang="en-US" dirty="0" smtClean="0"/>
                        <a:t> 3months </a:t>
                      </a:r>
                      <a:endParaRPr lang="en-US" dirty="0"/>
                    </a:p>
                  </a:txBody>
                  <a:tcPr/>
                </a:tc>
              </a:tr>
            </a:tbl>
          </a:graphicData>
        </a:graphic>
      </p:graphicFrame>
    </p:spTree>
    <p:extLst>
      <p:ext uri="{BB962C8B-B14F-4D97-AF65-F5344CB8AC3E}">
        <p14:creationId xmlns:p14="http://schemas.microsoft.com/office/powerpoint/2010/main" val="17489505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wishes to start ARV </a:t>
            </a:r>
            <a:endParaRPr lang="en-US" dirty="0"/>
          </a:p>
        </p:txBody>
      </p:sp>
      <p:sp>
        <p:nvSpPr>
          <p:cNvPr id="3" name="Content Placeholder 2"/>
          <p:cNvSpPr>
            <a:spLocks noGrp="1"/>
          </p:cNvSpPr>
          <p:nvPr>
            <p:ph idx="1"/>
          </p:nvPr>
        </p:nvSpPr>
        <p:spPr/>
        <p:txBody>
          <a:bodyPr/>
          <a:lstStyle/>
          <a:p>
            <a:pPr marL="114300" indent="0">
              <a:buNone/>
            </a:pPr>
            <a:endParaRPr lang="en-US" dirty="0" smtClean="0"/>
          </a:p>
          <a:p>
            <a:pPr marL="114300" indent="0">
              <a:buNone/>
            </a:pPr>
            <a:endParaRPr lang="en-US" dirty="0"/>
          </a:p>
          <a:p>
            <a:pPr marL="114300" indent="0">
              <a:buNone/>
            </a:pPr>
            <a:endParaRPr lang="en-US" dirty="0" smtClean="0"/>
          </a:p>
          <a:p>
            <a:pPr marL="114300" indent="0">
              <a:buNone/>
            </a:pPr>
            <a:r>
              <a:rPr lang="en-US" sz="3200" dirty="0" smtClean="0"/>
              <a:t>How are ARV regimens designed? </a:t>
            </a:r>
            <a:endParaRPr lang="en-US" sz="3200" dirty="0"/>
          </a:p>
        </p:txBody>
      </p:sp>
    </p:spTree>
    <p:extLst>
      <p:ext uri="{BB962C8B-B14F-4D97-AF65-F5344CB8AC3E}">
        <p14:creationId xmlns:p14="http://schemas.microsoft.com/office/powerpoint/2010/main" val="923436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What percentage of the HIV Population </a:t>
            </a:r>
            <a:br>
              <a:rPr lang="en-US" sz="3200" dirty="0" smtClean="0"/>
            </a:br>
            <a:r>
              <a:rPr lang="en-US" sz="3200" dirty="0" smtClean="0"/>
              <a:t>in U.S . is not aware of their HIV infection?</a:t>
            </a:r>
            <a:endParaRPr lang="en-US" sz="3200" dirty="0"/>
          </a:p>
        </p:txBody>
      </p:sp>
      <p:sp>
        <p:nvSpPr>
          <p:cNvPr id="3" name="Content Placeholder 2"/>
          <p:cNvSpPr>
            <a:spLocks noGrp="1"/>
          </p:cNvSpPr>
          <p:nvPr>
            <p:ph idx="1"/>
          </p:nvPr>
        </p:nvSpPr>
        <p:spPr/>
        <p:txBody>
          <a:bodyPr/>
          <a:lstStyle/>
          <a:p>
            <a:pPr marL="114300" indent="0">
              <a:buNone/>
            </a:pPr>
            <a:endParaRPr lang="en-US" dirty="0" smtClean="0"/>
          </a:p>
          <a:p>
            <a:pPr marL="114300" indent="0">
              <a:buNone/>
            </a:pPr>
            <a:endParaRPr lang="en-US" dirty="0"/>
          </a:p>
          <a:p>
            <a:pPr marL="114300" indent="0">
              <a:buNone/>
            </a:pPr>
            <a:r>
              <a:rPr lang="en-US" dirty="0" smtClean="0"/>
              <a:t>1) 0-5%</a:t>
            </a:r>
          </a:p>
          <a:p>
            <a:pPr marL="114300" indent="0">
              <a:buNone/>
            </a:pPr>
            <a:r>
              <a:rPr lang="en-US" dirty="0" smtClean="0"/>
              <a:t>2) 5-10%</a:t>
            </a:r>
          </a:p>
          <a:p>
            <a:pPr marL="114300" indent="0">
              <a:buNone/>
            </a:pPr>
            <a:r>
              <a:rPr lang="en-US" dirty="0" smtClean="0"/>
              <a:t>3) 15-20%</a:t>
            </a:r>
          </a:p>
          <a:p>
            <a:pPr marL="114300" indent="0">
              <a:buNone/>
            </a:pPr>
            <a:r>
              <a:rPr lang="en-US" dirty="0" smtClean="0"/>
              <a:t>4) 20-25%</a:t>
            </a:r>
          </a:p>
          <a:p>
            <a:pPr marL="114300" indent="0">
              <a:buNone/>
            </a:pPr>
            <a:r>
              <a:rPr lang="en-US" dirty="0" smtClean="0"/>
              <a:t>5) 25-30%</a:t>
            </a:r>
            <a:endParaRPr lang="en-US" dirty="0"/>
          </a:p>
        </p:txBody>
      </p:sp>
    </p:spTree>
    <p:extLst>
      <p:ext uri="{BB962C8B-B14F-4D97-AF65-F5344CB8AC3E}">
        <p14:creationId xmlns:p14="http://schemas.microsoft.com/office/powerpoint/2010/main" val="6945729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 Basic Rules  </a:t>
            </a:r>
            <a:endParaRPr lang="en-US" dirty="0"/>
          </a:p>
        </p:txBody>
      </p:sp>
      <p:sp>
        <p:nvSpPr>
          <p:cNvPr id="3" name="Content Placeholder 2"/>
          <p:cNvSpPr>
            <a:spLocks noGrp="1"/>
          </p:cNvSpPr>
          <p:nvPr>
            <p:ph idx="1"/>
          </p:nvPr>
        </p:nvSpPr>
        <p:spPr/>
        <p:txBody>
          <a:bodyPr>
            <a:normAutofit fontScale="62500" lnSpcReduction="20000"/>
          </a:bodyPr>
          <a:lstStyle/>
          <a:p>
            <a:endParaRPr lang="en-US" dirty="0" smtClean="0"/>
          </a:p>
          <a:p>
            <a:r>
              <a:rPr lang="en-US" sz="5900" dirty="0" smtClean="0"/>
              <a:t>3 Drugs from 2 drug classes </a:t>
            </a:r>
          </a:p>
          <a:p>
            <a:endParaRPr lang="en-US" sz="5900" dirty="0" smtClean="0"/>
          </a:p>
          <a:p>
            <a:r>
              <a:rPr lang="en-US" sz="5900" dirty="0" smtClean="0"/>
              <a:t>Backbone of regimen 2 Nucleosides </a:t>
            </a:r>
            <a:endParaRPr lang="en-US" sz="5700" dirty="0" smtClean="0"/>
          </a:p>
          <a:p>
            <a:endParaRPr lang="en-US" sz="5900" dirty="0" smtClean="0"/>
          </a:p>
          <a:p>
            <a:r>
              <a:rPr lang="en-US" sz="5900" dirty="0" smtClean="0"/>
              <a:t>Anchor of Regimen </a:t>
            </a:r>
          </a:p>
          <a:p>
            <a:pPr lvl="1"/>
            <a:r>
              <a:rPr lang="en-US" sz="5700" dirty="0" smtClean="0"/>
              <a:t> NNRTI  </a:t>
            </a:r>
          </a:p>
          <a:p>
            <a:pPr lvl="1"/>
            <a:r>
              <a:rPr lang="en-US" sz="5700" dirty="0" smtClean="0"/>
              <a:t> PI          </a:t>
            </a:r>
          </a:p>
          <a:p>
            <a:pPr lvl="1"/>
            <a:r>
              <a:rPr lang="en-US" sz="5700" dirty="0" smtClean="0"/>
              <a:t>INSTI</a:t>
            </a:r>
          </a:p>
          <a:p>
            <a:pPr marL="114300" indent="0">
              <a:buNone/>
            </a:pPr>
            <a:endParaRPr lang="en-US" sz="5900" dirty="0" smtClean="0"/>
          </a:p>
          <a:p>
            <a:endParaRPr lang="en-US" sz="5900"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14527553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3798" y="457200"/>
            <a:ext cx="4548030" cy="588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01365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620000" cy="1143000"/>
          </a:xfrm>
        </p:spPr>
        <p:txBody>
          <a:bodyPr/>
          <a:lstStyle/>
          <a:p>
            <a:r>
              <a:rPr lang="en-US" dirty="0" smtClean="0"/>
              <a:t>Backbone: Nucleoside Analogs   </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Preferred </a:t>
            </a:r>
          </a:p>
          <a:p>
            <a:pPr lvl="1"/>
            <a:r>
              <a:rPr lang="en-US" dirty="0" err="1" smtClean="0"/>
              <a:t>Tenofovir</a:t>
            </a:r>
            <a:r>
              <a:rPr lang="en-US" dirty="0" smtClean="0"/>
              <a:t> (TDF)</a:t>
            </a:r>
          </a:p>
          <a:p>
            <a:pPr lvl="1"/>
            <a:r>
              <a:rPr lang="en-US" dirty="0" err="1"/>
              <a:t>Emtricitabine</a:t>
            </a:r>
            <a:r>
              <a:rPr lang="en-US" dirty="0"/>
              <a:t>  (FTC) </a:t>
            </a:r>
            <a:endParaRPr lang="en-US" dirty="0" smtClean="0"/>
          </a:p>
          <a:p>
            <a:pPr lvl="1"/>
            <a:r>
              <a:rPr lang="en-US" dirty="0"/>
              <a:t>(</a:t>
            </a:r>
            <a:r>
              <a:rPr lang="en-US" dirty="0" err="1"/>
              <a:t>Truvada</a:t>
            </a:r>
            <a:r>
              <a:rPr lang="en-US" dirty="0"/>
              <a:t>  = TDF/FTC</a:t>
            </a:r>
            <a:r>
              <a:rPr lang="en-US" dirty="0" smtClean="0"/>
              <a:t>)</a:t>
            </a:r>
          </a:p>
          <a:p>
            <a:pPr marL="411480" lvl="1" indent="0">
              <a:buNone/>
            </a:pPr>
            <a:r>
              <a:rPr lang="en-US" dirty="0" smtClean="0"/>
              <a:t>           </a:t>
            </a:r>
          </a:p>
          <a:p>
            <a:r>
              <a:rPr lang="en-US" dirty="0" smtClean="0"/>
              <a:t>Alternative </a:t>
            </a:r>
          </a:p>
          <a:p>
            <a:pPr lvl="1"/>
            <a:r>
              <a:rPr lang="en-US" dirty="0" err="1" smtClean="0"/>
              <a:t>Abacavir</a:t>
            </a:r>
            <a:r>
              <a:rPr lang="en-US" dirty="0" smtClean="0"/>
              <a:t> (ABC)</a:t>
            </a:r>
          </a:p>
          <a:p>
            <a:pPr lvl="1"/>
            <a:r>
              <a:rPr lang="en-US" dirty="0" smtClean="0"/>
              <a:t>Lamivudine (3TC) </a:t>
            </a:r>
          </a:p>
          <a:p>
            <a:pPr lvl="1"/>
            <a:r>
              <a:rPr lang="en-US" dirty="0" smtClean="0"/>
              <a:t>(</a:t>
            </a:r>
            <a:r>
              <a:rPr lang="en-US" dirty="0" err="1" smtClean="0"/>
              <a:t>Epzicom</a:t>
            </a:r>
            <a:r>
              <a:rPr lang="en-US" dirty="0" smtClean="0"/>
              <a:t> =ABC/3TC)</a:t>
            </a:r>
          </a:p>
          <a:p>
            <a:endParaRPr lang="en-US" dirty="0"/>
          </a:p>
          <a:p>
            <a:endParaRPr lang="en-US" dirty="0" smtClean="0"/>
          </a:p>
        </p:txBody>
      </p:sp>
    </p:spTree>
    <p:extLst>
      <p:ext uri="{BB962C8B-B14F-4D97-AF65-F5344CB8AC3E}">
        <p14:creationId xmlns:p14="http://schemas.microsoft.com/office/powerpoint/2010/main" val="8627903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Preferred Regimens </a:t>
            </a:r>
            <a:endParaRPr lang="en-US" dirty="0"/>
          </a:p>
        </p:txBody>
      </p:sp>
      <p:sp>
        <p:nvSpPr>
          <p:cNvPr id="3" name="Content Placeholder 2"/>
          <p:cNvSpPr>
            <a:spLocks noGrp="1"/>
          </p:cNvSpPr>
          <p:nvPr>
            <p:ph idx="1"/>
          </p:nvPr>
        </p:nvSpPr>
        <p:spPr/>
        <p:txBody>
          <a:bodyPr/>
          <a:lstStyle/>
          <a:p>
            <a:r>
              <a:rPr lang="en-US" dirty="0" smtClean="0"/>
              <a:t>Have shown potent </a:t>
            </a:r>
            <a:r>
              <a:rPr lang="en-US" dirty="0" err="1" smtClean="0"/>
              <a:t>virologic</a:t>
            </a:r>
            <a:r>
              <a:rPr lang="en-US" dirty="0" smtClean="0"/>
              <a:t> efficacy as measured by the proportion of subjects achieving and maintaining viral suppression in comparative clinical trials </a:t>
            </a:r>
          </a:p>
          <a:p>
            <a:pPr marL="114300" indent="0">
              <a:buNone/>
            </a:pPr>
            <a:endParaRPr lang="en-US" dirty="0" smtClean="0"/>
          </a:p>
          <a:p>
            <a:r>
              <a:rPr lang="en-US" dirty="0" smtClean="0"/>
              <a:t>In two comparative clinical trials TDF/FTC was more effective than ABC/3TC</a:t>
            </a:r>
          </a:p>
          <a:p>
            <a:pPr lvl="2"/>
            <a:r>
              <a:rPr lang="en-US" dirty="0" smtClean="0"/>
              <a:t>Sax PE, NEJM. 2009;361(23):2230-2240</a:t>
            </a:r>
          </a:p>
          <a:p>
            <a:pPr lvl="2"/>
            <a:r>
              <a:rPr lang="en-US" dirty="0" smtClean="0"/>
              <a:t>Post FA, JAIDS. 2010;55(1): 49-57</a:t>
            </a:r>
          </a:p>
          <a:p>
            <a:pPr marL="114300" indent="0">
              <a:buNone/>
            </a:pPr>
            <a:endParaRPr lang="en-US" dirty="0" smtClean="0"/>
          </a:p>
          <a:p>
            <a:r>
              <a:rPr lang="en-US" dirty="0" smtClean="0"/>
              <a:t>In a third comparative clinical trial TDF/FTC and ABC/3TC showed comparable efficacy </a:t>
            </a:r>
          </a:p>
          <a:p>
            <a:pPr lvl="2"/>
            <a:r>
              <a:rPr lang="en-US" dirty="0" smtClean="0"/>
              <a:t>Smith KY, AIDS.2009;23(12):1547-1556</a:t>
            </a:r>
          </a:p>
          <a:p>
            <a:pPr marL="114300" indent="0">
              <a:buNone/>
            </a:pPr>
            <a:endParaRPr lang="en-US" dirty="0"/>
          </a:p>
        </p:txBody>
      </p:sp>
    </p:spTree>
    <p:extLst>
      <p:ext uri="{BB962C8B-B14F-4D97-AF65-F5344CB8AC3E}">
        <p14:creationId xmlns:p14="http://schemas.microsoft.com/office/powerpoint/2010/main" val="632193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Findings with </a:t>
            </a:r>
            <a:r>
              <a:rPr lang="en-US" dirty="0" err="1" smtClean="0"/>
              <a:t>Tenofovir</a:t>
            </a:r>
            <a:r>
              <a:rPr lang="en-US" dirty="0" smtClean="0"/>
              <a:t> Toxicity  </a:t>
            </a:r>
            <a:endParaRPr lang="en-US" dirty="0"/>
          </a:p>
        </p:txBody>
      </p:sp>
      <p:sp>
        <p:nvSpPr>
          <p:cNvPr id="3" name="Content Placeholder 2"/>
          <p:cNvSpPr>
            <a:spLocks noGrp="1"/>
          </p:cNvSpPr>
          <p:nvPr>
            <p:ph idx="1"/>
          </p:nvPr>
        </p:nvSpPr>
        <p:spPr/>
        <p:txBody>
          <a:bodyPr/>
          <a:lstStyle/>
          <a:p>
            <a:endParaRPr lang="en-US" dirty="0" smtClean="0"/>
          </a:p>
          <a:p>
            <a:r>
              <a:rPr lang="en-US" dirty="0" smtClean="0"/>
              <a:t>Reductions in GFR ( not seen in clinical trials but these studies excluded individuals with baseline reduced GFR)</a:t>
            </a:r>
          </a:p>
          <a:p>
            <a:r>
              <a:rPr lang="en-US" dirty="0" smtClean="0"/>
              <a:t>Proteinuria (can precede GFR reduction)</a:t>
            </a:r>
          </a:p>
          <a:p>
            <a:pPr lvl="1"/>
            <a:r>
              <a:rPr lang="en-US" dirty="0" smtClean="0"/>
              <a:t>Kelly, AIDS 2013 Jan 28:27(3) 479-81</a:t>
            </a:r>
          </a:p>
          <a:p>
            <a:r>
              <a:rPr lang="en-US" dirty="0" smtClean="0"/>
              <a:t>Proximal tubule dysfunction/</a:t>
            </a:r>
            <a:r>
              <a:rPr lang="en-US" dirty="0" err="1" smtClean="0"/>
              <a:t>Fanconi’s</a:t>
            </a:r>
            <a:r>
              <a:rPr lang="en-US" dirty="0" smtClean="0"/>
              <a:t> syndrome </a:t>
            </a:r>
          </a:p>
          <a:p>
            <a:pPr lvl="1"/>
            <a:r>
              <a:rPr lang="en-US" dirty="0" smtClean="0"/>
              <a:t>Aminoaciduria </a:t>
            </a:r>
          </a:p>
          <a:p>
            <a:pPr lvl="1"/>
            <a:r>
              <a:rPr lang="en-US" dirty="0" err="1" smtClean="0"/>
              <a:t>Phosphaturia</a:t>
            </a:r>
            <a:endParaRPr lang="en-US" dirty="0" smtClean="0"/>
          </a:p>
          <a:p>
            <a:pPr lvl="1"/>
            <a:r>
              <a:rPr lang="en-US" dirty="0" err="1" smtClean="0"/>
              <a:t>Glucosuria</a:t>
            </a:r>
            <a:r>
              <a:rPr lang="en-US" dirty="0" smtClean="0"/>
              <a:t> </a:t>
            </a:r>
          </a:p>
        </p:txBody>
      </p:sp>
    </p:spTree>
    <p:extLst>
      <p:ext uri="{BB962C8B-B14F-4D97-AF65-F5344CB8AC3E}">
        <p14:creationId xmlns:p14="http://schemas.microsoft.com/office/powerpoint/2010/main" val="37946822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should we monitor for </a:t>
            </a:r>
            <a:r>
              <a:rPr lang="en-US" dirty="0" err="1" smtClean="0"/>
              <a:t>tenofovir</a:t>
            </a:r>
            <a:r>
              <a:rPr lang="en-US" dirty="0" smtClean="0"/>
              <a:t> toxicity ? </a:t>
            </a:r>
            <a:endParaRPr lang="en-US" dirty="0"/>
          </a:p>
        </p:txBody>
      </p:sp>
      <p:sp>
        <p:nvSpPr>
          <p:cNvPr id="3" name="Content Placeholder 2"/>
          <p:cNvSpPr>
            <a:spLocks noGrp="1"/>
          </p:cNvSpPr>
          <p:nvPr>
            <p:ph idx="1"/>
          </p:nvPr>
        </p:nvSpPr>
        <p:spPr/>
        <p:txBody>
          <a:bodyPr/>
          <a:lstStyle/>
          <a:p>
            <a:pPr marL="571500" indent="-457200">
              <a:buAutoNum type="arabicParenR"/>
            </a:pPr>
            <a:endParaRPr lang="en-US" dirty="0" smtClean="0"/>
          </a:p>
          <a:p>
            <a:pPr marL="571500" indent="-457200">
              <a:buAutoNum type="arabicParenR"/>
            </a:pPr>
            <a:endParaRPr lang="en-US" dirty="0"/>
          </a:p>
          <a:p>
            <a:pPr marL="571500" indent="-457200">
              <a:buAutoNum type="arabicParenR"/>
            </a:pPr>
            <a:r>
              <a:rPr lang="en-US" dirty="0" smtClean="0"/>
              <a:t>Monthly renal panel (Cr + </a:t>
            </a:r>
            <a:r>
              <a:rPr lang="en-US" dirty="0" err="1" smtClean="0"/>
              <a:t>lytes</a:t>
            </a:r>
            <a:r>
              <a:rPr lang="en-US" dirty="0" smtClean="0"/>
              <a:t>) +UA</a:t>
            </a:r>
          </a:p>
          <a:p>
            <a:pPr marL="571500" indent="-457200">
              <a:buAutoNum type="arabicParenR"/>
            </a:pPr>
            <a:r>
              <a:rPr lang="en-US" dirty="0" smtClean="0"/>
              <a:t>Q3 month renal panel + UA</a:t>
            </a:r>
          </a:p>
          <a:p>
            <a:pPr marL="571500" indent="-457200">
              <a:buAutoNum type="arabicParenR"/>
            </a:pPr>
            <a:r>
              <a:rPr lang="en-US" dirty="0" smtClean="0"/>
              <a:t>Q6 month renal panel + UA</a:t>
            </a:r>
          </a:p>
          <a:p>
            <a:pPr marL="571500" indent="-457200">
              <a:buAutoNum type="arabicParenR"/>
            </a:pPr>
            <a:r>
              <a:rPr lang="en-US" dirty="0" smtClean="0"/>
              <a:t>Q6 month renal panel + UA + phosphate excretion </a:t>
            </a:r>
          </a:p>
          <a:p>
            <a:pPr marL="571500" indent="-457200">
              <a:buAutoNum type="arabicParenR"/>
            </a:pPr>
            <a:r>
              <a:rPr lang="en-US" dirty="0" smtClean="0"/>
              <a:t>Something else </a:t>
            </a:r>
            <a:br>
              <a:rPr lang="en-US" dirty="0" smtClean="0"/>
            </a:br>
            <a:endParaRPr lang="en-US" dirty="0"/>
          </a:p>
        </p:txBody>
      </p:sp>
    </p:spTree>
    <p:extLst>
      <p:ext uri="{BB962C8B-B14F-4D97-AF65-F5344CB8AC3E}">
        <p14:creationId xmlns:p14="http://schemas.microsoft.com/office/powerpoint/2010/main" val="36986279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AJKD Guidelines </a:t>
            </a:r>
            <a:endParaRPr lang="en-US" dirty="0"/>
          </a:p>
        </p:txBody>
      </p:sp>
      <p:sp>
        <p:nvSpPr>
          <p:cNvPr id="3" name="Content Placeholder 2"/>
          <p:cNvSpPr>
            <a:spLocks noGrp="1"/>
          </p:cNvSpPr>
          <p:nvPr>
            <p:ph idx="1"/>
          </p:nvPr>
        </p:nvSpPr>
        <p:spPr/>
        <p:txBody>
          <a:bodyPr>
            <a:normAutofit lnSpcReduction="10000"/>
          </a:bodyPr>
          <a:lstStyle/>
          <a:p>
            <a:r>
              <a:rPr lang="en-US" dirty="0" smtClean="0"/>
              <a:t>Measure </a:t>
            </a:r>
            <a:r>
              <a:rPr lang="en-US" dirty="0" err="1" smtClean="0"/>
              <a:t>eGFR</a:t>
            </a:r>
            <a:r>
              <a:rPr lang="en-US" dirty="0" smtClean="0"/>
              <a:t> pre-treatment </a:t>
            </a:r>
          </a:p>
          <a:p>
            <a:pPr lvl="1"/>
            <a:r>
              <a:rPr lang="en-US" dirty="0" smtClean="0"/>
              <a:t>Reduce dose if </a:t>
            </a:r>
            <a:r>
              <a:rPr lang="en-US" dirty="0" err="1" smtClean="0"/>
              <a:t>eGFR</a:t>
            </a:r>
            <a:r>
              <a:rPr lang="en-US" dirty="0" smtClean="0"/>
              <a:t> &lt; 60 ml/min</a:t>
            </a:r>
          </a:p>
          <a:p>
            <a:r>
              <a:rPr lang="en-US" dirty="0" smtClean="0"/>
              <a:t>Assess risk factors for kidney toxicity </a:t>
            </a:r>
          </a:p>
          <a:p>
            <a:pPr lvl="1"/>
            <a:r>
              <a:rPr lang="en-US" dirty="0" smtClean="0"/>
              <a:t>Age </a:t>
            </a:r>
          </a:p>
          <a:p>
            <a:pPr lvl="1"/>
            <a:r>
              <a:rPr lang="en-US" dirty="0" smtClean="0"/>
              <a:t>Body weight </a:t>
            </a:r>
          </a:p>
          <a:p>
            <a:r>
              <a:rPr lang="en-US" dirty="0" smtClean="0"/>
              <a:t>Measure every 3 months for one year then biannually</a:t>
            </a:r>
          </a:p>
          <a:p>
            <a:pPr lvl="1"/>
            <a:r>
              <a:rPr lang="en-US" dirty="0" smtClean="0"/>
              <a:t>GFR</a:t>
            </a:r>
          </a:p>
          <a:p>
            <a:pPr lvl="1"/>
            <a:r>
              <a:rPr lang="en-US" dirty="0" smtClean="0"/>
              <a:t>Fractional excretion of phosphate </a:t>
            </a:r>
          </a:p>
          <a:p>
            <a:pPr lvl="1"/>
            <a:r>
              <a:rPr lang="en-US" dirty="0" smtClean="0"/>
              <a:t>Urine protein/creatinine ratio</a:t>
            </a:r>
          </a:p>
          <a:p>
            <a:pPr lvl="1"/>
            <a:r>
              <a:rPr lang="en-US" dirty="0" smtClean="0"/>
              <a:t>Urine glucose </a:t>
            </a:r>
          </a:p>
          <a:p>
            <a:pPr lvl="1"/>
            <a:r>
              <a:rPr lang="en-US" dirty="0" smtClean="0"/>
              <a:t>Tubular proteinuria if available </a:t>
            </a:r>
          </a:p>
          <a:p>
            <a:pPr lvl="1"/>
            <a:endParaRPr lang="en-US" dirty="0"/>
          </a:p>
          <a:p>
            <a:pPr lvl="1"/>
            <a:r>
              <a:rPr lang="en-US" dirty="0" smtClean="0"/>
              <a:t>Am J Kidney Dis 57(5):773-780. 2011</a:t>
            </a:r>
          </a:p>
          <a:p>
            <a:pPr marL="411480" lvl="1" indent="0">
              <a:buNone/>
            </a:pPr>
            <a:endParaRPr lang="en-US" dirty="0" smtClean="0"/>
          </a:p>
          <a:p>
            <a:pPr marL="411480" lvl="1" indent="0">
              <a:buNone/>
            </a:pPr>
            <a:endParaRPr lang="en-US" dirty="0"/>
          </a:p>
        </p:txBody>
      </p:sp>
    </p:spTree>
    <p:extLst>
      <p:ext uri="{BB962C8B-B14F-4D97-AF65-F5344CB8AC3E}">
        <p14:creationId xmlns:p14="http://schemas.microsoft.com/office/powerpoint/2010/main" val="675771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620000" cy="1143000"/>
          </a:xfrm>
        </p:spPr>
        <p:txBody>
          <a:bodyPr/>
          <a:lstStyle/>
          <a:p>
            <a:pPr algn="ctr"/>
            <a:r>
              <a:rPr lang="en-US" sz="3600" dirty="0" smtClean="0"/>
              <a:t>Anchor of Regimen </a:t>
            </a:r>
            <a:endParaRPr lang="en-US" sz="3600" dirty="0"/>
          </a:p>
        </p:txBody>
      </p:sp>
      <p:sp>
        <p:nvSpPr>
          <p:cNvPr id="3" name="Content Placeholder 2"/>
          <p:cNvSpPr>
            <a:spLocks noGrp="1"/>
          </p:cNvSpPr>
          <p:nvPr>
            <p:ph idx="1"/>
          </p:nvPr>
        </p:nvSpPr>
        <p:spPr>
          <a:xfrm>
            <a:off x="457200" y="1905000"/>
            <a:ext cx="7620000" cy="4495800"/>
          </a:xfrm>
        </p:spPr>
        <p:txBody>
          <a:bodyPr>
            <a:normAutofit/>
          </a:bodyPr>
          <a:lstStyle/>
          <a:p>
            <a:pPr marL="114300" indent="0">
              <a:buNone/>
            </a:pPr>
            <a:r>
              <a:rPr lang="en-US" dirty="0" smtClean="0"/>
              <a:t>•NNRTI  (Non nucleoside reverse transcriptase inhibitor)</a:t>
            </a:r>
          </a:p>
          <a:p>
            <a:pPr marL="114300" indent="0">
              <a:buNone/>
            </a:pPr>
            <a:r>
              <a:rPr lang="en-US" dirty="0"/>
              <a:t>	</a:t>
            </a:r>
            <a:r>
              <a:rPr lang="en-US" dirty="0" smtClean="0"/>
              <a:t>   </a:t>
            </a:r>
            <a:r>
              <a:rPr lang="en-US" dirty="0" err="1" smtClean="0"/>
              <a:t>Efavirenz</a:t>
            </a:r>
            <a:r>
              <a:rPr lang="en-US" dirty="0" smtClean="0"/>
              <a:t> (EFV)</a:t>
            </a:r>
          </a:p>
          <a:p>
            <a:pPr marL="114300" indent="0">
              <a:buNone/>
            </a:pPr>
            <a:endParaRPr lang="en-US" dirty="0"/>
          </a:p>
          <a:p>
            <a:pPr marL="114300" indent="0">
              <a:buNone/>
            </a:pPr>
            <a:r>
              <a:rPr lang="en-US" dirty="0" smtClean="0"/>
              <a:t>•PI          (Protease inhibitor)</a:t>
            </a:r>
          </a:p>
          <a:p>
            <a:pPr marL="114300" indent="0">
              <a:buNone/>
            </a:pPr>
            <a:r>
              <a:rPr lang="en-US" dirty="0"/>
              <a:t>	</a:t>
            </a:r>
            <a:r>
              <a:rPr lang="en-US" dirty="0" smtClean="0"/>
              <a:t>    </a:t>
            </a:r>
            <a:r>
              <a:rPr lang="en-US" dirty="0" err="1" smtClean="0"/>
              <a:t>Atazanavir</a:t>
            </a:r>
            <a:r>
              <a:rPr lang="en-US" dirty="0" smtClean="0"/>
              <a:t>/r  (ATV/r)</a:t>
            </a:r>
          </a:p>
          <a:p>
            <a:pPr marL="114300" indent="0">
              <a:buNone/>
            </a:pPr>
            <a:r>
              <a:rPr lang="en-US" dirty="0"/>
              <a:t> </a:t>
            </a:r>
            <a:r>
              <a:rPr lang="en-US" dirty="0" smtClean="0"/>
              <a:t>                </a:t>
            </a:r>
            <a:r>
              <a:rPr lang="en-US" dirty="0" err="1" smtClean="0"/>
              <a:t>Darunavir</a:t>
            </a:r>
            <a:r>
              <a:rPr lang="en-US" dirty="0" smtClean="0"/>
              <a:t>/r    (DRV/r)</a:t>
            </a:r>
          </a:p>
          <a:p>
            <a:pPr marL="114300" indent="0">
              <a:buNone/>
            </a:pPr>
            <a:endParaRPr lang="en-US" dirty="0"/>
          </a:p>
          <a:p>
            <a:pPr marL="114300" indent="0">
              <a:buNone/>
            </a:pPr>
            <a:r>
              <a:rPr lang="en-US" dirty="0" smtClean="0"/>
              <a:t>•INSTI      (</a:t>
            </a:r>
            <a:r>
              <a:rPr lang="en-US" dirty="0" err="1" smtClean="0"/>
              <a:t>Integrase</a:t>
            </a:r>
            <a:r>
              <a:rPr lang="en-US" dirty="0" smtClean="0"/>
              <a:t> Inhibitor)</a:t>
            </a:r>
            <a:endParaRPr lang="en-US" dirty="0"/>
          </a:p>
          <a:p>
            <a:pPr marL="114300" indent="0">
              <a:buNone/>
            </a:pPr>
            <a:r>
              <a:rPr lang="en-US" dirty="0"/>
              <a:t>	</a:t>
            </a:r>
            <a:r>
              <a:rPr lang="en-US" dirty="0" smtClean="0"/>
              <a:t>     </a:t>
            </a:r>
            <a:r>
              <a:rPr lang="en-US" dirty="0" err="1" smtClean="0"/>
              <a:t>Ralegravir</a:t>
            </a:r>
            <a:r>
              <a:rPr lang="en-US" dirty="0" smtClean="0"/>
              <a:t>  (RAL)</a:t>
            </a:r>
          </a:p>
          <a:p>
            <a:pPr marL="114300" indent="0">
              <a:buNone/>
            </a:pPr>
            <a:r>
              <a:rPr lang="en-US" dirty="0">
                <a:solidFill>
                  <a:srgbClr val="C00000"/>
                </a:solidFill>
              </a:rPr>
              <a:t> </a:t>
            </a:r>
            <a:r>
              <a:rPr lang="en-US" dirty="0" smtClean="0">
                <a:solidFill>
                  <a:srgbClr val="C00000"/>
                </a:solidFill>
              </a:rPr>
              <a:t>            </a:t>
            </a:r>
            <a:endParaRPr lang="en-US" dirty="0"/>
          </a:p>
        </p:txBody>
      </p:sp>
    </p:spTree>
    <p:extLst>
      <p:ext uri="{BB962C8B-B14F-4D97-AF65-F5344CB8AC3E}">
        <p14:creationId xmlns:p14="http://schemas.microsoft.com/office/powerpoint/2010/main" val="6243487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What Percentage of the HIV population in US has achieved goal of therapy ? (complete </a:t>
            </a:r>
            <a:r>
              <a:rPr lang="en-US" sz="3600" dirty="0" err="1" smtClean="0"/>
              <a:t>virological</a:t>
            </a:r>
            <a:r>
              <a:rPr lang="en-US" sz="3600" dirty="0" smtClean="0"/>
              <a:t> suppression ) </a:t>
            </a:r>
            <a:endParaRPr lang="en-US" sz="3600" dirty="0"/>
          </a:p>
        </p:txBody>
      </p:sp>
      <p:sp>
        <p:nvSpPr>
          <p:cNvPr id="3" name="Content Placeholder 2"/>
          <p:cNvSpPr>
            <a:spLocks noGrp="1"/>
          </p:cNvSpPr>
          <p:nvPr>
            <p:ph idx="1"/>
          </p:nvPr>
        </p:nvSpPr>
        <p:spPr/>
        <p:txBody>
          <a:bodyPr/>
          <a:lstStyle/>
          <a:p>
            <a:pPr marL="114300" indent="0">
              <a:buNone/>
            </a:pPr>
            <a:endParaRPr lang="en-US" dirty="0"/>
          </a:p>
          <a:p>
            <a:pPr marL="571500" indent="-457200">
              <a:buAutoNum type="arabicParenR"/>
            </a:pPr>
            <a:endParaRPr lang="en-US" dirty="0" smtClean="0"/>
          </a:p>
          <a:p>
            <a:pPr marL="571500" indent="-457200">
              <a:buAutoNum type="arabicParenR"/>
            </a:pPr>
            <a:r>
              <a:rPr lang="en-US" dirty="0" smtClean="0"/>
              <a:t>82%</a:t>
            </a:r>
          </a:p>
          <a:p>
            <a:pPr marL="571500" indent="-457200">
              <a:buAutoNum type="arabicParenR"/>
            </a:pPr>
            <a:r>
              <a:rPr lang="en-US" dirty="0" smtClean="0"/>
              <a:t>66%</a:t>
            </a:r>
          </a:p>
          <a:p>
            <a:pPr marL="571500" indent="-457200">
              <a:buAutoNum type="arabicParenR"/>
            </a:pPr>
            <a:r>
              <a:rPr lang="en-US" dirty="0" smtClean="0"/>
              <a:t>50%</a:t>
            </a:r>
          </a:p>
          <a:p>
            <a:pPr marL="571500" indent="-457200">
              <a:buAutoNum type="arabicParenR"/>
            </a:pPr>
            <a:r>
              <a:rPr lang="en-US" dirty="0" smtClean="0"/>
              <a:t>33%</a:t>
            </a:r>
          </a:p>
          <a:p>
            <a:pPr marL="571500" indent="-457200">
              <a:buAutoNum type="arabicParenR"/>
            </a:pPr>
            <a:r>
              <a:rPr lang="en-US" dirty="0" smtClean="0"/>
              <a:t>25%</a:t>
            </a:r>
            <a:endParaRPr lang="en-US" dirty="0"/>
          </a:p>
        </p:txBody>
      </p:sp>
    </p:spTree>
    <p:extLst>
      <p:ext uri="{BB962C8B-B14F-4D97-AF65-F5344CB8AC3E}">
        <p14:creationId xmlns:p14="http://schemas.microsoft.com/office/powerpoint/2010/main" val="12487698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CDC “vital statistics” July 2012 </a:t>
            </a:r>
            <a:br>
              <a:rPr lang="en-US" dirty="0" smtClean="0"/>
            </a:b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r>
              <a:rPr lang="en-US" dirty="0" smtClean="0"/>
              <a:t>82%  -  Diagnosed </a:t>
            </a:r>
          </a:p>
          <a:p>
            <a:r>
              <a:rPr lang="en-US" dirty="0" smtClean="0"/>
              <a:t>66%  -  Linked to care </a:t>
            </a:r>
          </a:p>
          <a:p>
            <a:r>
              <a:rPr lang="en-US" dirty="0" smtClean="0"/>
              <a:t>37%  -  Retained in care </a:t>
            </a:r>
          </a:p>
          <a:p>
            <a:r>
              <a:rPr lang="en-US" dirty="0" smtClean="0"/>
              <a:t>33%  -  Prescribed ART</a:t>
            </a:r>
          </a:p>
          <a:p>
            <a:r>
              <a:rPr lang="en-US" dirty="0" smtClean="0"/>
              <a:t>25%  -  Virally suppressed </a:t>
            </a:r>
            <a:endParaRPr lang="en-US" dirty="0"/>
          </a:p>
        </p:txBody>
      </p:sp>
    </p:spTree>
    <p:extLst>
      <p:ext uri="{BB962C8B-B14F-4D97-AF65-F5344CB8AC3E}">
        <p14:creationId xmlns:p14="http://schemas.microsoft.com/office/powerpoint/2010/main" val="2384487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Rates of Adults and Adolescents Living with Diagnosed HIV Infection 2010 – U.S. </a:t>
            </a:r>
            <a:endParaRPr lang="en-US" sz="3200"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r>
              <a:rPr lang="en-US" dirty="0" smtClean="0"/>
              <a:t>CDC estimates 1,148,200 persons in U.S.  </a:t>
            </a:r>
            <a:r>
              <a:rPr lang="en-US" u="sng" dirty="0" smtClean="0"/>
              <a:t>&gt; </a:t>
            </a:r>
            <a:r>
              <a:rPr lang="en-US" dirty="0" smtClean="0"/>
              <a:t>13 living with HIV </a:t>
            </a:r>
          </a:p>
          <a:p>
            <a:pPr marL="114300" indent="0">
              <a:buNone/>
            </a:pPr>
            <a:endParaRPr lang="en-US" dirty="0" smtClean="0"/>
          </a:p>
          <a:p>
            <a:r>
              <a:rPr lang="en-US" dirty="0" smtClean="0"/>
              <a:t>CDC estimates 207,600 (18.1%) unaware </a:t>
            </a:r>
          </a:p>
          <a:p>
            <a:endParaRPr lang="en-US" dirty="0"/>
          </a:p>
          <a:p>
            <a:r>
              <a:rPr lang="en-US" dirty="0" smtClean="0"/>
              <a:t>(Prevalence </a:t>
            </a:r>
            <a:r>
              <a:rPr lang="en-US" dirty="0"/>
              <a:t>is the number of people living with HIV infection at a given time, such as at the end of a given </a:t>
            </a:r>
            <a:r>
              <a:rPr lang="en-US" dirty="0" smtClean="0"/>
              <a:t>year)</a:t>
            </a:r>
          </a:p>
          <a:p>
            <a:endParaRPr lang="en-US" dirty="0"/>
          </a:p>
          <a:p>
            <a:endParaRPr lang="en-US" dirty="0" smtClean="0"/>
          </a:p>
          <a:p>
            <a:pPr marL="114300" indent="0">
              <a:buNone/>
            </a:pPr>
            <a:endParaRPr lang="en-US" u="sng" dirty="0"/>
          </a:p>
        </p:txBody>
      </p:sp>
    </p:spTree>
    <p:extLst>
      <p:ext uri="{BB962C8B-B14F-4D97-AF65-F5344CB8AC3E}">
        <p14:creationId xmlns:p14="http://schemas.microsoft.com/office/powerpoint/2010/main" val="29264286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NNRTI (EFV)– Pros and Cons </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PROS </a:t>
            </a:r>
          </a:p>
          <a:p>
            <a:pPr lvl="1"/>
            <a:r>
              <a:rPr lang="en-US" sz="2600" dirty="0" smtClean="0"/>
              <a:t>Lower pill burden (</a:t>
            </a:r>
            <a:r>
              <a:rPr lang="en-US" sz="2600" dirty="0" err="1" smtClean="0"/>
              <a:t>Atripla</a:t>
            </a:r>
            <a:r>
              <a:rPr lang="en-US" sz="2600" dirty="0" smtClean="0"/>
              <a:t> = TDF/FTC/EFV)</a:t>
            </a:r>
          </a:p>
          <a:p>
            <a:pPr lvl="1"/>
            <a:r>
              <a:rPr lang="en-US" sz="2600" dirty="0" smtClean="0"/>
              <a:t>Generally well tolerated </a:t>
            </a:r>
            <a:endParaRPr lang="en-US" sz="2600" dirty="0"/>
          </a:p>
          <a:p>
            <a:r>
              <a:rPr lang="en-US" sz="2800" dirty="0" smtClean="0"/>
              <a:t>CONS </a:t>
            </a:r>
          </a:p>
          <a:p>
            <a:pPr lvl="1"/>
            <a:r>
              <a:rPr lang="en-US" sz="2600" dirty="0" smtClean="0"/>
              <a:t>Lower genetic barrier to resistance </a:t>
            </a:r>
          </a:p>
          <a:p>
            <a:pPr lvl="1"/>
            <a:r>
              <a:rPr lang="en-US" sz="2600" dirty="0" smtClean="0"/>
              <a:t>CNS side effects </a:t>
            </a:r>
          </a:p>
          <a:p>
            <a:pPr lvl="1"/>
            <a:r>
              <a:rPr lang="en-US" sz="2600" dirty="0" smtClean="0"/>
              <a:t>Rash </a:t>
            </a:r>
          </a:p>
          <a:p>
            <a:pPr lvl="1"/>
            <a:r>
              <a:rPr lang="en-US" sz="2600" dirty="0" smtClean="0"/>
              <a:t>Dyslipidemia </a:t>
            </a:r>
          </a:p>
          <a:p>
            <a:pPr lvl="1"/>
            <a:r>
              <a:rPr lang="en-US" sz="2600" dirty="0" smtClean="0"/>
              <a:t>Differing pharmacokinetics from </a:t>
            </a:r>
            <a:r>
              <a:rPr lang="en-US" sz="2600" dirty="0" err="1" smtClean="0"/>
              <a:t>Nucs</a:t>
            </a:r>
            <a:endParaRPr lang="en-US" sz="2600" dirty="0" smtClean="0"/>
          </a:p>
          <a:p>
            <a:pPr lvl="1"/>
            <a:r>
              <a:rPr lang="en-US" sz="2600" dirty="0" smtClean="0"/>
              <a:t>Potential teratogenicity  </a:t>
            </a:r>
          </a:p>
          <a:p>
            <a:pPr lvl="1"/>
            <a:endParaRPr lang="en-US" sz="2800" dirty="0" smtClean="0"/>
          </a:p>
        </p:txBody>
      </p:sp>
    </p:spTree>
    <p:extLst>
      <p:ext uri="{BB962C8B-B14F-4D97-AF65-F5344CB8AC3E}">
        <p14:creationId xmlns:p14="http://schemas.microsoft.com/office/powerpoint/2010/main" val="29601493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NNRTIs -EFV- Pros and Cons </a:t>
            </a:r>
            <a:br>
              <a:rPr lang="en-US" dirty="0" smtClean="0"/>
            </a:br>
            <a:r>
              <a:rPr lang="en-US" dirty="0" smtClean="0"/>
              <a:t> </a:t>
            </a:r>
            <a:r>
              <a:rPr lang="en-US" dirty="0" err="1" smtClean="0"/>
              <a:t>Atripla</a:t>
            </a:r>
            <a:r>
              <a:rPr lang="en-US" dirty="0" smtClean="0"/>
              <a:t> (TDF/FTC/EFV)</a:t>
            </a:r>
            <a:endParaRPr lang="en-US" dirty="0"/>
          </a:p>
        </p:txBody>
      </p:sp>
      <p:sp>
        <p:nvSpPr>
          <p:cNvPr id="3" name="Content Placeholder 2"/>
          <p:cNvSpPr>
            <a:spLocks noGrp="1"/>
          </p:cNvSpPr>
          <p:nvPr>
            <p:ph idx="1"/>
          </p:nvPr>
        </p:nvSpPr>
        <p:spPr/>
        <p:txBody>
          <a:bodyPr>
            <a:normAutofit lnSpcReduction="10000"/>
          </a:bodyPr>
          <a:lstStyle/>
          <a:p>
            <a:pPr marL="114300" indent="0">
              <a:buNone/>
            </a:pPr>
            <a:r>
              <a:rPr lang="en-US" dirty="0" smtClean="0"/>
              <a:t>PROS</a:t>
            </a:r>
          </a:p>
          <a:p>
            <a:r>
              <a:rPr lang="en-US" dirty="0" err="1" smtClean="0"/>
              <a:t>Atripla</a:t>
            </a:r>
            <a:r>
              <a:rPr lang="en-US" dirty="0" smtClean="0"/>
              <a:t> has been studied in the greatest number of clinical trials</a:t>
            </a:r>
          </a:p>
          <a:p>
            <a:r>
              <a:rPr lang="en-US" dirty="0" smtClean="0"/>
              <a:t>Available in single tablet once daily formulation </a:t>
            </a:r>
          </a:p>
          <a:p>
            <a:r>
              <a:rPr lang="en-US" dirty="0" smtClean="0"/>
              <a:t>Generally well tolerated </a:t>
            </a:r>
          </a:p>
          <a:p>
            <a:pPr marL="114300" indent="0">
              <a:buNone/>
            </a:pPr>
            <a:r>
              <a:rPr lang="en-US" dirty="0" smtClean="0"/>
              <a:t>CONS</a:t>
            </a:r>
          </a:p>
          <a:p>
            <a:r>
              <a:rPr lang="en-US" dirty="0" smtClean="0"/>
              <a:t>CNS side effects </a:t>
            </a:r>
          </a:p>
          <a:p>
            <a:r>
              <a:rPr lang="en-US" dirty="0" smtClean="0"/>
              <a:t>Higher incidence of rash (including severe skin reactions)</a:t>
            </a:r>
          </a:p>
          <a:p>
            <a:r>
              <a:rPr lang="en-US" dirty="0" smtClean="0"/>
              <a:t>Dyslipidemia </a:t>
            </a:r>
          </a:p>
          <a:p>
            <a:r>
              <a:rPr lang="en-US" dirty="0" smtClean="0"/>
              <a:t>Lower genetic barrier to resistance (differing pharmacokinetics)</a:t>
            </a:r>
          </a:p>
          <a:p>
            <a:r>
              <a:rPr lang="en-US" dirty="0" smtClean="0"/>
              <a:t>Potential teratogenicity (animal studies and some human case reports)</a:t>
            </a:r>
          </a:p>
          <a:p>
            <a:pPr marL="114300" indent="0">
              <a:buNone/>
            </a:pPr>
            <a:endParaRPr lang="en-US" dirty="0" smtClean="0"/>
          </a:p>
          <a:p>
            <a:endParaRPr lang="en-US" dirty="0"/>
          </a:p>
        </p:txBody>
      </p:sp>
    </p:spTree>
    <p:extLst>
      <p:ext uri="{BB962C8B-B14F-4D97-AF65-F5344CB8AC3E}">
        <p14:creationId xmlns:p14="http://schemas.microsoft.com/office/powerpoint/2010/main" val="904177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675E47"/>
                </a:solidFill>
              </a:rPr>
              <a:t>PI (ATZ/r ; DRV/r) Pros and Cons </a:t>
            </a:r>
            <a:endParaRPr lang="en-US" sz="4000" dirty="0"/>
          </a:p>
        </p:txBody>
      </p:sp>
      <p:sp>
        <p:nvSpPr>
          <p:cNvPr id="3" name="Content Placeholder 2"/>
          <p:cNvSpPr>
            <a:spLocks noGrp="1"/>
          </p:cNvSpPr>
          <p:nvPr>
            <p:ph idx="1"/>
          </p:nvPr>
        </p:nvSpPr>
        <p:spPr/>
        <p:txBody>
          <a:bodyPr>
            <a:normAutofit/>
          </a:bodyPr>
          <a:lstStyle/>
          <a:p>
            <a:pPr marL="114300" indent="0">
              <a:buNone/>
            </a:pPr>
            <a:endParaRPr lang="en-US" dirty="0"/>
          </a:p>
          <a:p>
            <a:r>
              <a:rPr lang="en-US" sz="2400" dirty="0" smtClean="0"/>
              <a:t>PROS</a:t>
            </a:r>
          </a:p>
          <a:p>
            <a:pPr lvl="1"/>
            <a:r>
              <a:rPr lang="en-US" dirty="0" smtClean="0"/>
              <a:t>High genetic barrier to resistance  </a:t>
            </a:r>
          </a:p>
          <a:p>
            <a:pPr lvl="1"/>
            <a:r>
              <a:rPr lang="en-US" dirty="0" smtClean="0"/>
              <a:t>Reasonable pill burden  </a:t>
            </a:r>
          </a:p>
          <a:p>
            <a:pPr marL="411480" lvl="1" indent="0">
              <a:buNone/>
            </a:pPr>
            <a:endParaRPr lang="en-US" dirty="0" smtClean="0"/>
          </a:p>
          <a:p>
            <a:r>
              <a:rPr lang="en-US" sz="2400" dirty="0" smtClean="0"/>
              <a:t>CONS </a:t>
            </a:r>
          </a:p>
          <a:p>
            <a:pPr lvl="1"/>
            <a:r>
              <a:rPr lang="en-US" dirty="0" smtClean="0"/>
              <a:t>Metabolic Effects (elevated lipids)</a:t>
            </a:r>
          </a:p>
          <a:p>
            <a:pPr lvl="1"/>
            <a:r>
              <a:rPr lang="en-US" dirty="0" smtClean="0"/>
              <a:t>GI side effects </a:t>
            </a:r>
          </a:p>
          <a:p>
            <a:pPr lvl="1"/>
            <a:r>
              <a:rPr lang="en-US" dirty="0" smtClean="0"/>
              <a:t>Ritonavir boosting  (drug </a:t>
            </a:r>
            <a:r>
              <a:rPr lang="en-US" dirty="0" err="1" smtClean="0"/>
              <a:t>drug</a:t>
            </a:r>
            <a:r>
              <a:rPr lang="en-US" dirty="0" smtClean="0"/>
              <a:t> interactions p450/CYP3A) </a:t>
            </a:r>
          </a:p>
          <a:p>
            <a:pPr marL="1051560" lvl="3" indent="0">
              <a:buNone/>
            </a:pPr>
            <a:endParaRPr lang="en-US" sz="2400" dirty="0" smtClean="0"/>
          </a:p>
          <a:p>
            <a:pPr marL="114300" indent="0">
              <a:buNone/>
            </a:pPr>
            <a:endParaRPr lang="en-US" dirty="0"/>
          </a:p>
        </p:txBody>
      </p:sp>
    </p:spTree>
    <p:extLst>
      <p:ext uri="{BB962C8B-B14F-4D97-AF65-F5344CB8AC3E}">
        <p14:creationId xmlns:p14="http://schemas.microsoft.com/office/powerpoint/2010/main" val="4707565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If using a PI boosted regimen which of her drug(s) is/are contraindicated?</a:t>
            </a:r>
            <a:endParaRPr lang="en-US" sz="3600" dirty="0"/>
          </a:p>
        </p:txBody>
      </p:sp>
      <p:sp>
        <p:nvSpPr>
          <p:cNvPr id="3" name="Content Placeholder 2"/>
          <p:cNvSpPr>
            <a:spLocks noGrp="1"/>
          </p:cNvSpPr>
          <p:nvPr>
            <p:ph idx="1"/>
          </p:nvPr>
        </p:nvSpPr>
        <p:spPr/>
        <p:txBody>
          <a:bodyPr>
            <a:normAutofit/>
          </a:bodyPr>
          <a:lstStyle/>
          <a:p>
            <a:pPr marL="571500" indent="-457200">
              <a:buAutoNum type="arabicParenR"/>
            </a:pPr>
            <a:endParaRPr lang="en-US" dirty="0" smtClean="0"/>
          </a:p>
          <a:p>
            <a:pPr marL="571500" indent="-457200">
              <a:buAutoNum type="arabicParenR"/>
            </a:pPr>
            <a:endParaRPr lang="en-US" dirty="0"/>
          </a:p>
          <a:p>
            <a:pPr marL="571500" indent="-457200">
              <a:buAutoNum type="arabicParenR"/>
            </a:pPr>
            <a:r>
              <a:rPr lang="en-US" dirty="0" err="1" smtClean="0"/>
              <a:t>Trazadone</a:t>
            </a:r>
            <a:r>
              <a:rPr lang="en-US" dirty="0" smtClean="0"/>
              <a:t> 100mg </a:t>
            </a:r>
            <a:r>
              <a:rPr lang="en-US" dirty="0" err="1" smtClean="0"/>
              <a:t>qhs</a:t>
            </a:r>
            <a:endParaRPr lang="en-US" dirty="0" smtClean="0"/>
          </a:p>
          <a:p>
            <a:pPr marL="571500" indent="-457200">
              <a:buAutoNum type="arabicParenR"/>
            </a:pPr>
            <a:r>
              <a:rPr lang="en-US" dirty="0" err="1" smtClean="0"/>
              <a:t>Oxcarbazepine</a:t>
            </a:r>
            <a:r>
              <a:rPr lang="en-US" dirty="0" smtClean="0"/>
              <a:t> 1200 mg </a:t>
            </a:r>
            <a:r>
              <a:rPr lang="en-US" dirty="0" err="1" smtClean="0"/>
              <a:t>qhs</a:t>
            </a:r>
            <a:endParaRPr lang="en-US" dirty="0" smtClean="0"/>
          </a:p>
          <a:p>
            <a:pPr marL="571500" indent="-457200">
              <a:buAutoNum type="arabicParenR"/>
            </a:pPr>
            <a:r>
              <a:rPr lang="en-US" dirty="0" smtClean="0"/>
              <a:t>Seroquel 200 mg </a:t>
            </a:r>
            <a:r>
              <a:rPr lang="en-US" dirty="0" err="1" smtClean="0"/>
              <a:t>qhs</a:t>
            </a:r>
            <a:r>
              <a:rPr lang="en-US" dirty="0" smtClean="0"/>
              <a:t> </a:t>
            </a:r>
          </a:p>
          <a:p>
            <a:pPr marL="571500" indent="-457200">
              <a:buAutoNum type="arabicParenR"/>
            </a:pPr>
            <a:r>
              <a:rPr lang="en-US" dirty="0" err="1" smtClean="0"/>
              <a:t>Lorazepam</a:t>
            </a:r>
            <a:r>
              <a:rPr lang="en-US" dirty="0" smtClean="0"/>
              <a:t> 1 mg </a:t>
            </a:r>
            <a:r>
              <a:rPr lang="en-US" dirty="0" err="1" smtClean="0"/>
              <a:t>qhs</a:t>
            </a:r>
            <a:r>
              <a:rPr lang="en-US" dirty="0" smtClean="0"/>
              <a:t> prn </a:t>
            </a:r>
          </a:p>
          <a:p>
            <a:pPr marL="571500" indent="-457200">
              <a:buAutoNum type="arabicParenR"/>
            </a:pPr>
            <a:r>
              <a:rPr lang="en-US" dirty="0" smtClean="0"/>
              <a:t> Simvastatin 20 mg </a:t>
            </a:r>
            <a:r>
              <a:rPr lang="en-US" dirty="0" err="1" smtClean="0"/>
              <a:t>qd</a:t>
            </a:r>
            <a:r>
              <a:rPr lang="en-US" dirty="0" smtClean="0"/>
              <a:t> </a:t>
            </a:r>
          </a:p>
          <a:p>
            <a:pPr marL="571500" indent="-457200">
              <a:buAutoNum type="arabicParenR"/>
            </a:pPr>
            <a:r>
              <a:rPr lang="en-US" dirty="0" smtClean="0"/>
              <a:t>All of the above </a:t>
            </a:r>
          </a:p>
          <a:p>
            <a:pPr marL="571500" indent="-457200">
              <a:buAutoNum type="arabicParenR"/>
            </a:pPr>
            <a:endParaRPr lang="en-US" dirty="0"/>
          </a:p>
        </p:txBody>
      </p:sp>
    </p:spTree>
    <p:extLst>
      <p:ext uri="{BB962C8B-B14F-4D97-AF65-F5344CB8AC3E}">
        <p14:creationId xmlns:p14="http://schemas.microsoft.com/office/powerpoint/2010/main" val="10145265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Boosted PI (</a:t>
            </a:r>
            <a:r>
              <a:rPr lang="en-US" dirty="0" err="1" smtClean="0"/>
              <a:t>Drv</a:t>
            </a:r>
            <a:r>
              <a:rPr lang="en-US" dirty="0" smtClean="0"/>
              <a:t>/r ; </a:t>
            </a:r>
            <a:r>
              <a:rPr lang="en-US" dirty="0" err="1" smtClean="0"/>
              <a:t>Atv</a:t>
            </a:r>
            <a:r>
              <a:rPr lang="en-US" dirty="0" smtClean="0"/>
              <a:t>/r)</a:t>
            </a:r>
            <a:endParaRPr lang="en-US" dirty="0"/>
          </a:p>
        </p:txBody>
      </p:sp>
      <p:sp>
        <p:nvSpPr>
          <p:cNvPr id="3" name="Content Placeholder 2"/>
          <p:cNvSpPr>
            <a:spLocks noGrp="1"/>
          </p:cNvSpPr>
          <p:nvPr>
            <p:ph idx="1"/>
          </p:nvPr>
        </p:nvSpPr>
        <p:spPr/>
        <p:txBody>
          <a:bodyPr/>
          <a:lstStyle/>
          <a:p>
            <a:pPr marL="114300" indent="0">
              <a:buNone/>
            </a:pPr>
            <a:endParaRPr lang="en-US" dirty="0"/>
          </a:p>
          <a:p>
            <a:endParaRPr lang="en-US" dirty="0" smtClean="0"/>
          </a:p>
          <a:p>
            <a:r>
              <a:rPr lang="en-US" dirty="0" smtClean="0"/>
              <a:t>Initial treatment with ritonavir (RTV) boosted PI containing regimens is unique from the resistance perspective, as </a:t>
            </a:r>
            <a:r>
              <a:rPr lang="en-US" dirty="0" err="1" smtClean="0"/>
              <a:t>virologic</a:t>
            </a:r>
            <a:r>
              <a:rPr lang="en-US" dirty="0" smtClean="0"/>
              <a:t> failure rarely selects for PI-resistance and NRTI resistance is uncommon </a:t>
            </a:r>
          </a:p>
          <a:p>
            <a:pPr lvl="1"/>
            <a:r>
              <a:rPr lang="en-US" dirty="0" smtClean="0"/>
              <a:t>Consider for patients at higher risk for </a:t>
            </a:r>
            <a:r>
              <a:rPr lang="en-US" dirty="0" err="1" smtClean="0"/>
              <a:t>virological</a:t>
            </a:r>
            <a:r>
              <a:rPr lang="en-US" dirty="0" smtClean="0"/>
              <a:t> failure due to suboptimal adherence/ inconsistent follow-up</a:t>
            </a:r>
          </a:p>
          <a:p>
            <a:pPr lvl="1"/>
            <a:r>
              <a:rPr lang="en-US" dirty="0" smtClean="0"/>
              <a:t>No fully powered clinical trials that compare </a:t>
            </a:r>
            <a:r>
              <a:rPr lang="en-US" dirty="0" err="1" smtClean="0"/>
              <a:t>virologic</a:t>
            </a:r>
            <a:r>
              <a:rPr lang="en-US" dirty="0" smtClean="0"/>
              <a:t> efficacy of DRV/r and ATV/r</a:t>
            </a:r>
          </a:p>
          <a:p>
            <a:pPr lvl="1"/>
            <a:r>
              <a:rPr lang="en-US" dirty="0" smtClean="0"/>
              <a:t>ATV/r – cons indirect </a:t>
            </a:r>
            <a:r>
              <a:rPr lang="en-US" dirty="0" err="1" smtClean="0"/>
              <a:t>hyperbilirubinemia</a:t>
            </a:r>
            <a:r>
              <a:rPr lang="en-US" dirty="0" smtClean="0"/>
              <a:t>,  needs acid environment for absorption – dosing guidelines for acid reducing agents </a:t>
            </a:r>
          </a:p>
          <a:p>
            <a:pPr marL="411480" lvl="1" indent="0">
              <a:buNone/>
            </a:pPr>
            <a:endParaRPr lang="en-US" dirty="0" smtClean="0"/>
          </a:p>
        </p:txBody>
      </p:sp>
    </p:spTree>
    <p:extLst>
      <p:ext uri="{BB962C8B-B14F-4D97-AF65-F5344CB8AC3E}">
        <p14:creationId xmlns:p14="http://schemas.microsoft.com/office/powerpoint/2010/main" val="10503461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err="1" smtClean="0">
                <a:solidFill>
                  <a:srgbClr val="675E47"/>
                </a:solidFill>
              </a:rPr>
              <a:t>Integrase</a:t>
            </a:r>
            <a:r>
              <a:rPr lang="en-US" sz="4000" dirty="0" smtClean="0">
                <a:solidFill>
                  <a:srgbClr val="675E47"/>
                </a:solidFill>
              </a:rPr>
              <a:t> Inhibitor (RAL) Pros and Cons </a:t>
            </a:r>
            <a:endParaRPr lang="en-US" sz="4000" dirty="0"/>
          </a:p>
        </p:txBody>
      </p:sp>
      <p:sp>
        <p:nvSpPr>
          <p:cNvPr id="3" name="Content Placeholder 2"/>
          <p:cNvSpPr>
            <a:spLocks noGrp="1"/>
          </p:cNvSpPr>
          <p:nvPr>
            <p:ph idx="1"/>
          </p:nvPr>
        </p:nvSpPr>
        <p:spPr/>
        <p:txBody>
          <a:bodyPr>
            <a:normAutofit/>
          </a:bodyPr>
          <a:lstStyle/>
          <a:p>
            <a:endParaRPr lang="en-US" dirty="0" smtClean="0"/>
          </a:p>
          <a:p>
            <a:endParaRPr lang="en-US" dirty="0"/>
          </a:p>
          <a:p>
            <a:r>
              <a:rPr lang="en-US" dirty="0" smtClean="0"/>
              <a:t>Pros</a:t>
            </a:r>
          </a:p>
          <a:p>
            <a:pPr lvl="1"/>
            <a:r>
              <a:rPr lang="en-US" dirty="0" smtClean="0"/>
              <a:t>Low pill burden </a:t>
            </a:r>
          </a:p>
          <a:p>
            <a:pPr lvl="1"/>
            <a:r>
              <a:rPr lang="en-US" dirty="0" smtClean="0"/>
              <a:t>Well tolerated </a:t>
            </a:r>
          </a:p>
          <a:p>
            <a:pPr lvl="1"/>
            <a:r>
              <a:rPr lang="en-US" dirty="0" smtClean="0"/>
              <a:t>Better lipid profile </a:t>
            </a:r>
          </a:p>
          <a:p>
            <a:pPr marL="411480" lvl="1" indent="0">
              <a:buNone/>
            </a:pPr>
            <a:endParaRPr lang="en-US" dirty="0" smtClean="0"/>
          </a:p>
          <a:p>
            <a:r>
              <a:rPr lang="en-US" dirty="0" smtClean="0"/>
              <a:t>Cons</a:t>
            </a:r>
            <a:r>
              <a:rPr lang="en-US" dirty="0" smtClean="0">
                <a:solidFill>
                  <a:srgbClr val="C00000"/>
                </a:solidFill>
              </a:rPr>
              <a:t>  </a:t>
            </a:r>
          </a:p>
          <a:p>
            <a:pPr lvl="1"/>
            <a:r>
              <a:rPr lang="en-US" dirty="0" smtClean="0"/>
              <a:t>Lower genetic barrier to resistance </a:t>
            </a:r>
          </a:p>
          <a:p>
            <a:pPr lvl="1"/>
            <a:r>
              <a:rPr lang="en-US" dirty="0" smtClean="0"/>
              <a:t>Well tolerated  </a:t>
            </a:r>
          </a:p>
          <a:p>
            <a:pPr lvl="1"/>
            <a:r>
              <a:rPr lang="en-US" dirty="0" smtClean="0"/>
              <a:t>BID dosing </a:t>
            </a:r>
          </a:p>
          <a:p>
            <a:pPr lvl="1"/>
            <a:endParaRPr lang="en-US" dirty="0" smtClean="0"/>
          </a:p>
          <a:p>
            <a:pPr lvl="1"/>
            <a:endParaRPr lang="en-US" dirty="0" smtClean="0"/>
          </a:p>
          <a:p>
            <a:pPr marL="411480" lvl="1" indent="0">
              <a:buNone/>
            </a:pPr>
            <a:endParaRPr lang="en-US" dirty="0"/>
          </a:p>
        </p:txBody>
      </p:sp>
    </p:spTree>
    <p:extLst>
      <p:ext uri="{BB962C8B-B14F-4D97-AF65-F5344CB8AC3E}">
        <p14:creationId xmlns:p14="http://schemas.microsoft.com/office/powerpoint/2010/main" val="1422940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 Pill Regimens </a:t>
            </a:r>
            <a:endParaRPr lang="en-US" dirty="0"/>
          </a:p>
        </p:txBody>
      </p:sp>
      <p:sp>
        <p:nvSpPr>
          <p:cNvPr id="3" name="Content Placeholder 2"/>
          <p:cNvSpPr>
            <a:spLocks noGrp="1"/>
          </p:cNvSpPr>
          <p:nvPr>
            <p:ph idx="1"/>
          </p:nvPr>
        </p:nvSpPr>
        <p:spPr/>
        <p:txBody>
          <a:bodyPr>
            <a:normAutofit/>
          </a:bodyPr>
          <a:lstStyle/>
          <a:p>
            <a:endParaRPr lang="en-US" dirty="0" smtClean="0"/>
          </a:p>
          <a:p>
            <a:pPr marL="114300" indent="0">
              <a:buNone/>
            </a:pPr>
            <a:r>
              <a:rPr lang="en-US" dirty="0" smtClean="0"/>
              <a:t>NN anchoring regimen</a:t>
            </a:r>
            <a:endParaRPr lang="en-US" dirty="0"/>
          </a:p>
          <a:p>
            <a:pPr lvl="1"/>
            <a:r>
              <a:rPr lang="en-US" dirty="0" err="1" smtClean="0"/>
              <a:t>Atripla</a:t>
            </a:r>
            <a:r>
              <a:rPr lang="en-US" dirty="0" smtClean="0"/>
              <a:t> (TDF/FTC/EFV)  </a:t>
            </a:r>
          </a:p>
          <a:p>
            <a:pPr lvl="1"/>
            <a:r>
              <a:rPr lang="en-US" dirty="0" err="1" smtClean="0"/>
              <a:t>Complera</a:t>
            </a:r>
            <a:r>
              <a:rPr lang="en-US" dirty="0" smtClean="0"/>
              <a:t> (TDF/FTC/   ) Not indicated if HIV VL &gt;100,000</a:t>
            </a:r>
          </a:p>
          <a:p>
            <a:pPr marL="114300" indent="0">
              <a:buNone/>
            </a:pPr>
            <a:endParaRPr lang="en-US" dirty="0" smtClean="0"/>
          </a:p>
          <a:p>
            <a:pPr marL="114300" indent="0">
              <a:buNone/>
            </a:pPr>
            <a:r>
              <a:rPr lang="en-US" dirty="0" smtClean="0"/>
              <a:t>INST anchoring regimen </a:t>
            </a:r>
          </a:p>
          <a:p>
            <a:pPr lvl="1"/>
            <a:r>
              <a:rPr lang="en-US" dirty="0" err="1" smtClean="0"/>
              <a:t>Stribild</a:t>
            </a:r>
            <a:r>
              <a:rPr lang="en-US" dirty="0" smtClean="0"/>
              <a:t> </a:t>
            </a:r>
          </a:p>
          <a:p>
            <a:pPr lvl="1"/>
            <a:r>
              <a:rPr lang="en-US" dirty="0" smtClean="0"/>
              <a:t>ABC/3TC/</a:t>
            </a:r>
            <a:r>
              <a:rPr lang="en-US" dirty="0" err="1" smtClean="0"/>
              <a:t>Dolutegravir</a:t>
            </a:r>
            <a:endParaRPr lang="en-US" dirty="0"/>
          </a:p>
        </p:txBody>
      </p:sp>
    </p:spTree>
    <p:extLst>
      <p:ext uri="{BB962C8B-B14F-4D97-AF65-F5344CB8AC3E}">
        <p14:creationId xmlns:p14="http://schemas.microsoft.com/office/powerpoint/2010/main" val="21664848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regimen would  be  least recommended? </a:t>
            </a:r>
            <a:endParaRPr lang="en-US" dirty="0"/>
          </a:p>
        </p:txBody>
      </p:sp>
      <p:sp>
        <p:nvSpPr>
          <p:cNvPr id="3" name="Content Placeholder 2"/>
          <p:cNvSpPr>
            <a:spLocks noGrp="1"/>
          </p:cNvSpPr>
          <p:nvPr>
            <p:ph idx="1"/>
          </p:nvPr>
        </p:nvSpPr>
        <p:spPr/>
        <p:txBody>
          <a:bodyPr/>
          <a:lstStyle/>
          <a:p>
            <a:pPr marL="571500" indent="-457200">
              <a:buAutoNum type="arabicParenR"/>
            </a:pPr>
            <a:endParaRPr lang="en-US" dirty="0" smtClean="0"/>
          </a:p>
          <a:p>
            <a:pPr marL="571500" indent="-457200">
              <a:buAutoNum type="arabicParenR"/>
            </a:pPr>
            <a:endParaRPr lang="en-US" dirty="0"/>
          </a:p>
          <a:p>
            <a:pPr marL="571500" indent="-457200">
              <a:buAutoNum type="arabicParenR"/>
            </a:pPr>
            <a:r>
              <a:rPr lang="en-US" dirty="0" err="1" smtClean="0"/>
              <a:t>Atripla</a:t>
            </a:r>
            <a:r>
              <a:rPr lang="en-US" dirty="0" smtClean="0"/>
              <a:t> (TDF/FTC/EFV)  - single pill </a:t>
            </a:r>
          </a:p>
          <a:p>
            <a:pPr marL="571500" indent="-457200">
              <a:buAutoNum type="arabicParenR"/>
            </a:pPr>
            <a:r>
              <a:rPr lang="en-US" dirty="0" err="1" smtClean="0"/>
              <a:t>Complera</a:t>
            </a:r>
            <a:r>
              <a:rPr lang="en-US" dirty="0" smtClean="0"/>
              <a:t> (TDF/FTC   )  - single pill </a:t>
            </a:r>
          </a:p>
          <a:p>
            <a:pPr marL="571500" indent="-457200">
              <a:buAutoNum type="arabicParenR"/>
            </a:pPr>
            <a:r>
              <a:rPr lang="en-US" dirty="0" err="1" smtClean="0"/>
              <a:t>Truvada</a:t>
            </a:r>
            <a:r>
              <a:rPr lang="en-US" dirty="0" smtClean="0"/>
              <a:t> (TDF/FTC) </a:t>
            </a:r>
            <a:r>
              <a:rPr lang="en-US" dirty="0" err="1" smtClean="0"/>
              <a:t>Darunavir</a:t>
            </a:r>
            <a:r>
              <a:rPr lang="en-US" dirty="0" smtClean="0"/>
              <a:t> 800 mg /100 mg </a:t>
            </a:r>
            <a:r>
              <a:rPr lang="en-US" dirty="0" err="1" smtClean="0"/>
              <a:t>Norvir</a:t>
            </a:r>
            <a:r>
              <a:rPr lang="en-US" dirty="0" smtClean="0"/>
              <a:t> </a:t>
            </a:r>
            <a:r>
              <a:rPr lang="en-US" dirty="0" err="1" smtClean="0"/>
              <a:t>qd</a:t>
            </a:r>
            <a:r>
              <a:rPr lang="en-US" dirty="0" smtClean="0"/>
              <a:t> </a:t>
            </a:r>
          </a:p>
          <a:p>
            <a:pPr marL="571500" indent="-457200">
              <a:buAutoNum type="arabicParenR"/>
            </a:pPr>
            <a:r>
              <a:rPr lang="en-US" dirty="0" err="1" smtClean="0"/>
              <a:t>Truvada</a:t>
            </a:r>
            <a:r>
              <a:rPr lang="en-US" dirty="0" smtClean="0"/>
              <a:t> (TDF/FTC) </a:t>
            </a:r>
            <a:r>
              <a:rPr lang="en-US" dirty="0" err="1" smtClean="0"/>
              <a:t>Darunavir</a:t>
            </a:r>
            <a:r>
              <a:rPr lang="en-US" dirty="0" smtClean="0"/>
              <a:t> 600mg/100 mg </a:t>
            </a:r>
            <a:r>
              <a:rPr lang="en-US" dirty="0" err="1" smtClean="0"/>
              <a:t>Norvir</a:t>
            </a:r>
            <a:r>
              <a:rPr lang="en-US" dirty="0" smtClean="0"/>
              <a:t> bid</a:t>
            </a:r>
          </a:p>
          <a:p>
            <a:pPr marL="571500" indent="-457200">
              <a:buAutoNum type="arabicParenR"/>
            </a:pPr>
            <a:r>
              <a:rPr lang="en-US" dirty="0" err="1" smtClean="0"/>
              <a:t>Truvada</a:t>
            </a:r>
            <a:r>
              <a:rPr lang="en-US" dirty="0" smtClean="0"/>
              <a:t> (TDF/FTC) </a:t>
            </a:r>
            <a:r>
              <a:rPr lang="en-US" dirty="0" err="1" smtClean="0"/>
              <a:t>Atazanavir</a:t>
            </a:r>
            <a:r>
              <a:rPr lang="en-US" dirty="0" smtClean="0"/>
              <a:t> 300 mg/100mg </a:t>
            </a:r>
            <a:r>
              <a:rPr lang="en-US" dirty="0" err="1" smtClean="0"/>
              <a:t>Norvir</a:t>
            </a:r>
            <a:r>
              <a:rPr lang="en-US" dirty="0" smtClean="0"/>
              <a:t> </a:t>
            </a:r>
            <a:r>
              <a:rPr lang="en-US" dirty="0" err="1" smtClean="0"/>
              <a:t>qd</a:t>
            </a:r>
            <a:r>
              <a:rPr lang="en-US" dirty="0" smtClean="0"/>
              <a:t>  </a:t>
            </a:r>
          </a:p>
          <a:p>
            <a:pPr marL="571500" indent="-457200">
              <a:buAutoNum type="arabicParenR"/>
            </a:pPr>
            <a:endParaRPr lang="en-US" dirty="0"/>
          </a:p>
        </p:txBody>
      </p:sp>
    </p:spTree>
    <p:extLst>
      <p:ext uri="{BB962C8B-B14F-4D97-AF65-F5344CB8AC3E}">
        <p14:creationId xmlns:p14="http://schemas.microsoft.com/office/powerpoint/2010/main" val="8073583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pPr marL="114300" indent="0">
              <a:buNone/>
            </a:pPr>
            <a:endParaRPr lang="en-US" dirty="0" smtClean="0"/>
          </a:p>
          <a:p>
            <a:r>
              <a:rPr lang="en-US" dirty="0" smtClean="0"/>
              <a:t>Patient elects </a:t>
            </a:r>
            <a:r>
              <a:rPr lang="en-US" dirty="0" err="1" smtClean="0"/>
              <a:t>Atripla</a:t>
            </a:r>
            <a:r>
              <a:rPr lang="en-US" dirty="0" smtClean="0"/>
              <a:t> as she prefers a one tablet daily regimen</a:t>
            </a:r>
          </a:p>
          <a:p>
            <a:r>
              <a:rPr lang="en-US" dirty="0" smtClean="0"/>
              <a:t>CNS side effects discussed with patient </a:t>
            </a:r>
          </a:p>
          <a:p>
            <a:r>
              <a:rPr lang="en-US" dirty="0" smtClean="0"/>
              <a:t>Patient placed on TMP/SMX for PCP prophylaxis </a:t>
            </a:r>
          </a:p>
          <a:p>
            <a:r>
              <a:rPr lang="en-US" dirty="0" smtClean="0"/>
              <a:t>Patient started on HAV and high dose HBV vaccine </a:t>
            </a:r>
          </a:p>
          <a:p>
            <a:r>
              <a:rPr lang="en-US" dirty="0" smtClean="0"/>
              <a:t>Patient returns to clinic for 2 week follow up </a:t>
            </a:r>
          </a:p>
          <a:p>
            <a:pPr lvl="1"/>
            <a:r>
              <a:rPr lang="en-US" dirty="0" smtClean="0"/>
              <a:t>No significant side effects noted </a:t>
            </a:r>
          </a:p>
          <a:p>
            <a:pPr lvl="1"/>
            <a:r>
              <a:rPr lang="en-US" dirty="0" smtClean="0"/>
              <a:t>Patient adherent with regimen </a:t>
            </a:r>
          </a:p>
          <a:p>
            <a:pPr lvl="1"/>
            <a:r>
              <a:rPr lang="en-US" dirty="0" smtClean="0"/>
              <a:t>HIV VL 1,010 copies (baseline 93,100) </a:t>
            </a:r>
          </a:p>
          <a:p>
            <a:pPr lvl="1"/>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6336155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Patient returns to clinic for cervical and anal Pap </a:t>
            </a:r>
          </a:p>
          <a:p>
            <a:pPr lvl="1"/>
            <a:endParaRPr lang="en-US" dirty="0" smtClean="0"/>
          </a:p>
          <a:p>
            <a:r>
              <a:rPr lang="en-US" dirty="0" smtClean="0"/>
              <a:t>Patient adherent with medications and denies SE </a:t>
            </a:r>
          </a:p>
          <a:p>
            <a:r>
              <a:rPr lang="en-US" dirty="0" smtClean="0"/>
              <a:t>HIV VL 23 copies/ml (week 12) </a:t>
            </a:r>
          </a:p>
          <a:p>
            <a:r>
              <a:rPr lang="en-US" dirty="0" smtClean="0"/>
              <a:t>CD4 135 (15%)</a:t>
            </a:r>
          </a:p>
          <a:p>
            <a:r>
              <a:rPr lang="en-US" dirty="0" smtClean="0"/>
              <a:t>Urine </a:t>
            </a:r>
            <a:r>
              <a:rPr lang="en-US" dirty="0" err="1" smtClean="0"/>
              <a:t>prot</a:t>
            </a:r>
            <a:r>
              <a:rPr lang="en-US" dirty="0" smtClean="0"/>
              <a:t>/</a:t>
            </a:r>
            <a:r>
              <a:rPr lang="en-US" dirty="0" err="1" smtClean="0"/>
              <a:t>cr</a:t>
            </a:r>
            <a:r>
              <a:rPr lang="en-US" dirty="0" smtClean="0"/>
              <a:t> ratio 0.10</a:t>
            </a:r>
          </a:p>
          <a:p>
            <a:r>
              <a:rPr lang="en-US" dirty="0" smtClean="0"/>
              <a:t>Cr  0.8 </a:t>
            </a:r>
            <a:endParaRPr lang="en-US" dirty="0"/>
          </a:p>
        </p:txBody>
      </p:sp>
    </p:spTree>
    <p:extLst>
      <p:ext uri="{BB962C8B-B14F-4D97-AF65-F5344CB8AC3E}">
        <p14:creationId xmlns:p14="http://schemas.microsoft.com/office/powerpoint/2010/main" val="1815906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of the following is false?</a:t>
            </a:r>
            <a:endParaRPr lang="en-US" dirty="0"/>
          </a:p>
        </p:txBody>
      </p:sp>
      <p:sp>
        <p:nvSpPr>
          <p:cNvPr id="3" name="Content Placeholder 2"/>
          <p:cNvSpPr>
            <a:spLocks noGrp="1"/>
          </p:cNvSpPr>
          <p:nvPr>
            <p:ph idx="1"/>
          </p:nvPr>
        </p:nvSpPr>
        <p:spPr/>
        <p:txBody>
          <a:bodyPr>
            <a:normAutofit/>
          </a:bodyPr>
          <a:lstStyle/>
          <a:p>
            <a:pPr marL="571500" indent="-457200">
              <a:buAutoNum type="arabicParenR"/>
            </a:pPr>
            <a:r>
              <a:rPr lang="en-US" dirty="0" smtClean="0"/>
              <a:t>The HIV incidence in black women is 0.24%</a:t>
            </a:r>
          </a:p>
          <a:p>
            <a:pPr marL="571500" indent="-457200">
              <a:buAutoNum type="arabicParenR"/>
            </a:pPr>
            <a:r>
              <a:rPr lang="en-US" dirty="0" smtClean="0"/>
              <a:t>The HIV incidence in black women in the U.S. is comparable to adult incidence rates in Sub-Saharan Africa </a:t>
            </a:r>
          </a:p>
          <a:p>
            <a:pPr marL="571500" indent="-457200">
              <a:buAutoNum type="arabicParenR"/>
            </a:pPr>
            <a:r>
              <a:rPr lang="en-US" dirty="0" smtClean="0"/>
              <a:t>Risks in U.S. women cluster with poverty and disempowerment </a:t>
            </a:r>
          </a:p>
          <a:p>
            <a:pPr marL="571500" indent="-457200">
              <a:buAutoNum type="arabicParenR"/>
            </a:pPr>
            <a:r>
              <a:rPr lang="en-US" dirty="0" smtClean="0"/>
              <a:t>In 2010 the estimated number of new HIV infections was lowest among individuals age 25-34</a:t>
            </a:r>
          </a:p>
          <a:p>
            <a:pPr marL="571500" indent="-457200">
              <a:buAutoNum type="arabicParenR"/>
            </a:pPr>
            <a:r>
              <a:rPr lang="en-US" dirty="0" smtClean="0"/>
              <a:t>Rates of HIV infection are increasing in MSM population in the U.S. </a:t>
            </a:r>
          </a:p>
          <a:p>
            <a:pPr marL="571500" indent="-457200">
              <a:buAutoNum type="arabicParenR"/>
            </a:pPr>
            <a:endParaRPr lang="en-US" dirty="0" smtClean="0"/>
          </a:p>
          <a:p>
            <a:pPr marL="571500" indent="-457200">
              <a:buAutoNum type="arabicParenR"/>
            </a:pPr>
            <a:endParaRPr lang="en-US" dirty="0" smtClean="0"/>
          </a:p>
        </p:txBody>
      </p:sp>
    </p:spTree>
    <p:extLst>
      <p:ext uri="{BB962C8B-B14F-4D97-AF65-F5344CB8AC3E}">
        <p14:creationId xmlns:p14="http://schemas.microsoft.com/office/powerpoint/2010/main" val="23311333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Patient returns for follow up week 24 – adherent with medications. Complains of bad dreams  but denies worsening of her depressive symptoms </a:t>
            </a:r>
          </a:p>
          <a:p>
            <a:endParaRPr lang="en-US" dirty="0" smtClean="0"/>
          </a:p>
          <a:p>
            <a:r>
              <a:rPr lang="en-US" dirty="0" smtClean="0"/>
              <a:t>CD4  198 (16%) </a:t>
            </a:r>
          </a:p>
          <a:p>
            <a:r>
              <a:rPr lang="en-US" dirty="0" smtClean="0"/>
              <a:t>HIV VL &lt; 20 copies/ ml </a:t>
            </a:r>
          </a:p>
          <a:p>
            <a:r>
              <a:rPr lang="en-US" dirty="0" smtClean="0"/>
              <a:t>Pap reveals – ASCUS </a:t>
            </a:r>
          </a:p>
          <a:p>
            <a:r>
              <a:rPr lang="en-US" dirty="0" smtClean="0"/>
              <a:t>Anal Pap reveals – SIL </a:t>
            </a:r>
          </a:p>
          <a:p>
            <a:r>
              <a:rPr lang="en-US" dirty="0" err="1" smtClean="0"/>
              <a:t>Uprot</a:t>
            </a:r>
            <a:r>
              <a:rPr lang="en-US" dirty="0" smtClean="0"/>
              <a:t>/</a:t>
            </a:r>
            <a:r>
              <a:rPr lang="en-US" dirty="0" err="1" smtClean="0"/>
              <a:t>cr</a:t>
            </a:r>
            <a:r>
              <a:rPr lang="en-US" dirty="0" smtClean="0"/>
              <a:t> ratio 0/16 </a:t>
            </a:r>
          </a:p>
          <a:p>
            <a:r>
              <a:rPr lang="en-US" dirty="0" smtClean="0"/>
              <a:t>Cr 0.8</a:t>
            </a:r>
            <a:endParaRPr lang="en-US" dirty="0"/>
          </a:p>
        </p:txBody>
      </p:sp>
    </p:spTree>
    <p:extLst>
      <p:ext uri="{BB962C8B-B14F-4D97-AF65-F5344CB8AC3E}">
        <p14:creationId xmlns:p14="http://schemas.microsoft.com/office/powerpoint/2010/main" val="37677328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 You receive a message in your inbox that the patient was  5150ed for suicidal ideation </a:t>
            </a:r>
          </a:p>
          <a:p>
            <a:r>
              <a:rPr lang="en-US" dirty="0" smtClean="0"/>
              <a:t>What would you do ?</a:t>
            </a:r>
          </a:p>
          <a:p>
            <a:pPr marL="114300" indent="0">
              <a:buNone/>
            </a:pPr>
            <a:endParaRPr lang="en-US" dirty="0"/>
          </a:p>
          <a:p>
            <a:pPr marL="114300" indent="0">
              <a:buNone/>
            </a:pPr>
            <a:endParaRPr lang="en-US" dirty="0"/>
          </a:p>
        </p:txBody>
      </p:sp>
    </p:spTree>
    <p:extLst>
      <p:ext uri="{BB962C8B-B14F-4D97-AF65-F5344CB8AC3E}">
        <p14:creationId xmlns:p14="http://schemas.microsoft.com/office/powerpoint/2010/main" val="23637102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Patient called and asked to come to clinic to discuss suicidal ideation </a:t>
            </a:r>
          </a:p>
          <a:p>
            <a:r>
              <a:rPr lang="en-US" dirty="0" smtClean="0"/>
              <a:t>Patient currently states no longer suicidal </a:t>
            </a:r>
          </a:p>
          <a:p>
            <a:r>
              <a:rPr lang="en-US" dirty="0" smtClean="0"/>
              <a:t>At this point in time you would </a:t>
            </a:r>
          </a:p>
          <a:p>
            <a:pPr marL="571500" indent="-457200">
              <a:buAutoNum type="alphaUcParenR"/>
            </a:pPr>
            <a:r>
              <a:rPr lang="en-US" dirty="0" smtClean="0"/>
              <a:t>Continue </a:t>
            </a:r>
            <a:r>
              <a:rPr lang="en-US" dirty="0" err="1" smtClean="0"/>
              <a:t>Atripla</a:t>
            </a:r>
            <a:r>
              <a:rPr lang="en-US" dirty="0" smtClean="0"/>
              <a:t>  </a:t>
            </a:r>
          </a:p>
          <a:p>
            <a:pPr marL="571500" indent="-457200">
              <a:buAutoNum type="alphaUcParenR"/>
            </a:pPr>
            <a:r>
              <a:rPr lang="en-US" dirty="0" smtClean="0"/>
              <a:t>Change regimen </a:t>
            </a:r>
            <a:r>
              <a:rPr lang="en-US" dirty="0" err="1" smtClean="0"/>
              <a:t>truvada</a:t>
            </a:r>
            <a:r>
              <a:rPr lang="en-US" dirty="0" smtClean="0"/>
              <a:t> </a:t>
            </a:r>
            <a:r>
              <a:rPr lang="en-US" dirty="0" err="1" smtClean="0"/>
              <a:t>isentress</a:t>
            </a:r>
            <a:r>
              <a:rPr lang="en-US" dirty="0" smtClean="0"/>
              <a:t> (bid regimen)</a:t>
            </a:r>
          </a:p>
          <a:p>
            <a:pPr marL="571500" indent="-457200">
              <a:buAutoNum type="alphaUcParenR"/>
            </a:pPr>
            <a:r>
              <a:rPr lang="en-US" dirty="0" smtClean="0"/>
              <a:t>Change regimen to </a:t>
            </a:r>
            <a:r>
              <a:rPr lang="en-US" dirty="0" err="1" smtClean="0"/>
              <a:t>Complera</a:t>
            </a:r>
            <a:r>
              <a:rPr lang="en-US" dirty="0" smtClean="0"/>
              <a:t>  </a:t>
            </a:r>
          </a:p>
          <a:p>
            <a:pPr marL="571500" indent="-457200">
              <a:buAutoNum type="alphaUcParenR"/>
            </a:pPr>
            <a:r>
              <a:rPr lang="en-US" dirty="0" smtClean="0"/>
              <a:t>Change regimen to </a:t>
            </a:r>
            <a:r>
              <a:rPr lang="en-US" dirty="0" err="1" smtClean="0"/>
              <a:t>Truvada</a:t>
            </a:r>
            <a:r>
              <a:rPr lang="en-US" dirty="0" smtClean="0"/>
              <a:t> </a:t>
            </a:r>
            <a:r>
              <a:rPr lang="en-US" dirty="0" err="1" smtClean="0"/>
              <a:t>Darunavir</a:t>
            </a:r>
            <a:r>
              <a:rPr lang="en-US" dirty="0" smtClean="0"/>
              <a:t> </a:t>
            </a:r>
            <a:r>
              <a:rPr lang="en-US" dirty="0" err="1" smtClean="0"/>
              <a:t>Norvir</a:t>
            </a:r>
            <a:r>
              <a:rPr lang="en-US" smtClean="0"/>
              <a:t> </a:t>
            </a:r>
            <a:endParaRPr lang="en-US" dirty="0" smtClean="0"/>
          </a:p>
          <a:p>
            <a:pPr marL="114300" indent="0">
              <a:buNone/>
            </a:pPr>
            <a:r>
              <a:rPr lang="en-US" dirty="0"/>
              <a:t> </a:t>
            </a:r>
            <a:r>
              <a:rPr lang="en-US" dirty="0" smtClean="0"/>
              <a:t>          	</a:t>
            </a:r>
            <a:endParaRPr lang="en-US" dirty="0"/>
          </a:p>
        </p:txBody>
      </p:sp>
    </p:spTree>
    <p:extLst>
      <p:ext uri="{BB962C8B-B14F-4D97-AF65-F5344CB8AC3E}">
        <p14:creationId xmlns:p14="http://schemas.microsoft.com/office/powerpoint/2010/main" val="7094959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endParaRPr lang="en-US" dirty="0" smtClean="0"/>
          </a:p>
          <a:p>
            <a:r>
              <a:rPr lang="en-US" dirty="0" smtClean="0"/>
              <a:t>Patient elects </a:t>
            </a:r>
            <a:r>
              <a:rPr lang="en-US" dirty="0" err="1" smtClean="0"/>
              <a:t>Truvada</a:t>
            </a:r>
            <a:r>
              <a:rPr lang="en-US" dirty="0" smtClean="0"/>
              <a:t> </a:t>
            </a:r>
            <a:r>
              <a:rPr lang="en-US" dirty="0" err="1" smtClean="0"/>
              <a:t>Raltegravir</a:t>
            </a:r>
            <a:r>
              <a:rPr lang="en-US" dirty="0" smtClean="0"/>
              <a:t> </a:t>
            </a:r>
          </a:p>
          <a:p>
            <a:r>
              <a:rPr lang="en-US" dirty="0" smtClean="0"/>
              <a:t>She is sent for colposcopy</a:t>
            </a:r>
          </a:p>
          <a:p>
            <a:r>
              <a:rPr lang="en-US" dirty="0" smtClean="0"/>
              <a:t>She is sent for high resolution </a:t>
            </a:r>
            <a:r>
              <a:rPr lang="en-US" dirty="0" err="1" smtClean="0"/>
              <a:t>anoscopy</a:t>
            </a:r>
            <a:r>
              <a:rPr lang="en-US" dirty="0" smtClean="0"/>
              <a:t> </a:t>
            </a:r>
          </a:p>
          <a:p>
            <a:r>
              <a:rPr lang="en-US" dirty="0" smtClean="0"/>
              <a:t>She is followed up in clinic in 2 weeks to access adherence</a:t>
            </a:r>
          </a:p>
          <a:p>
            <a:r>
              <a:rPr lang="en-US" dirty="0" smtClean="0"/>
              <a:t>Her HIV VL is &lt; 20 copies/ml</a:t>
            </a:r>
          </a:p>
          <a:p>
            <a:r>
              <a:rPr lang="en-US" dirty="0" smtClean="0"/>
              <a:t>Her CD4 count is 228 (21%) </a:t>
            </a:r>
            <a:endParaRPr lang="en-US" dirty="0"/>
          </a:p>
        </p:txBody>
      </p:sp>
    </p:spTree>
    <p:extLst>
      <p:ext uri="{BB962C8B-B14F-4D97-AF65-F5344CB8AC3E}">
        <p14:creationId xmlns:p14="http://schemas.microsoft.com/office/powerpoint/2010/main" val="27117692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often should we check her CD4 count?</a:t>
            </a:r>
            <a:endParaRPr lang="en-US" dirty="0"/>
          </a:p>
        </p:txBody>
      </p:sp>
      <p:sp>
        <p:nvSpPr>
          <p:cNvPr id="3" name="Content Placeholder 2"/>
          <p:cNvSpPr>
            <a:spLocks noGrp="1"/>
          </p:cNvSpPr>
          <p:nvPr>
            <p:ph idx="1"/>
          </p:nvPr>
        </p:nvSpPr>
        <p:spPr/>
        <p:txBody>
          <a:bodyPr/>
          <a:lstStyle/>
          <a:p>
            <a:pPr marL="571500" indent="-457200">
              <a:buAutoNum type="arabicParenR"/>
            </a:pPr>
            <a:endParaRPr lang="en-US" dirty="0" smtClean="0"/>
          </a:p>
          <a:p>
            <a:pPr marL="571500" indent="-457200">
              <a:buAutoNum type="arabicParenR"/>
            </a:pPr>
            <a:endParaRPr lang="en-US" dirty="0"/>
          </a:p>
          <a:p>
            <a:pPr marL="571500" indent="-457200">
              <a:buAutoNum type="arabicParenR"/>
            </a:pPr>
            <a:r>
              <a:rPr lang="en-US" dirty="0" smtClean="0"/>
              <a:t>Every 3-4 months </a:t>
            </a:r>
          </a:p>
          <a:p>
            <a:pPr marL="571500" indent="-457200">
              <a:buAutoNum type="arabicParenR"/>
            </a:pPr>
            <a:r>
              <a:rPr lang="en-US" dirty="0" smtClean="0"/>
              <a:t>Every 3-4 months until her CD4 count is &gt; 300</a:t>
            </a:r>
          </a:p>
          <a:p>
            <a:pPr marL="571500" indent="-457200">
              <a:buAutoNum type="arabicParenR"/>
            </a:pPr>
            <a:r>
              <a:rPr lang="en-US" dirty="0" smtClean="0"/>
              <a:t>Every 6 months </a:t>
            </a:r>
          </a:p>
          <a:p>
            <a:pPr marL="571500" indent="-457200">
              <a:buAutoNum type="arabicParenR"/>
            </a:pPr>
            <a:r>
              <a:rPr lang="en-US" dirty="0" smtClean="0"/>
              <a:t>Every year </a:t>
            </a:r>
          </a:p>
          <a:p>
            <a:pPr marL="571500" indent="-457200">
              <a:buAutoNum type="arabicParenR"/>
            </a:pPr>
            <a:endParaRPr lang="en-US" dirty="0"/>
          </a:p>
        </p:txBody>
      </p:sp>
    </p:spTree>
    <p:extLst>
      <p:ext uri="{BB962C8B-B14F-4D97-AF65-F5344CB8AC3E}">
        <p14:creationId xmlns:p14="http://schemas.microsoft.com/office/powerpoint/2010/main" val="27811124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DHHS Guidelines 2013</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Revised 2/2013 “for the patient …whose CD4 cell count has increased well above the threshold for opportunistic infection risk, the CD4 count can be measured…every 6 to 12 months, unless there are changes in the patient’s clinical status…”</a:t>
            </a:r>
            <a:endParaRPr lang="en-US" dirty="0"/>
          </a:p>
        </p:txBody>
      </p:sp>
    </p:spTree>
    <p:extLst>
      <p:ext uri="{BB962C8B-B14F-4D97-AF65-F5344CB8AC3E}">
        <p14:creationId xmlns:p14="http://schemas.microsoft.com/office/powerpoint/2010/main" val="35227656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often should we check her HIV VL </a:t>
            </a:r>
            <a:endParaRPr lang="en-US" dirty="0"/>
          </a:p>
        </p:txBody>
      </p:sp>
      <p:sp>
        <p:nvSpPr>
          <p:cNvPr id="3" name="Content Placeholder 2"/>
          <p:cNvSpPr>
            <a:spLocks noGrp="1"/>
          </p:cNvSpPr>
          <p:nvPr>
            <p:ph idx="1"/>
          </p:nvPr>
        </p:nvSpPr>
        <p:spPr/>
        <p:txBody>
          <a:bodyPr/>
          <a:lstStyle/>
          <a:p>
            <a:pPr marL="571500" indent="-457200">
              <a:buAutoNum type="arabicParenR"/>
            </a:pPr>
            <a:endParaRPr lang="en-US" dirty="0" smtClean="0"/>
          </a:p>
          <a:p>
            <a:pPr marL="571500" indent="-457200">
              <a:buAutoNum type="arabicParenR"/>
            </a:pPr>
            <a:endParaRPr lang="en-US" dirty="0"/>
          </a:p>
          <a:p>
            <a:pPr marL="571500" indent="-457200">
              <a:buAutoNum type="arabicParenR"/>
            </a:pPr>
            <a:r>
              <a:rPr lang="en-US" dirty="0" smtClean="0"/>
              <a:t>Every 3-4 months</a:t>
            </a:r>
          </a:p>
          <a:p>
            <a:pPr marL="571500" indent="-457200">
              <a:buAutoNum type="arabicParenR"/>
            </a:pPr>
            <a:r>
              <a:rPr lang="en-US" dirty="0" smtClean="0"/>
              <a:t>Every 3-4 months until her CD4 count is &gt; 300</a:t>
            </a:r>
          </a:p>
          <a:p>
            <a:pPr marL="571500" indent="-457200">
              <a:buAutoNum type="arabicParenR"/>
            </a:pPr>
            <a:r>
              <a:rPr lang="en-US" dirty="0" smtClean="0"/>
              <a:t>Every 6 months</a:t>
            </a:r>
          </a:p>
          <a:p>
            <a:pPr marL="571500" indent="-457200">
              <a:buAutoNum type="arabicParenR"/>
            </a:pPr>
            <a:r>
              <a:rPr lang="en-US" dirty="0" smtClean="0"/>
              <a:t>Every year </a:t>
            </a:r>
            <a:endParaRPr lang="en-US" dirty="0"/>
          </a:p>
        </p:txBody>
      </p:sp>
    </p:spTree>
    <p:extLst>
      <p:ext uri="{BB962C8B-B14F-4D97-AF65-F5344CB8AC3E}">
        <p14:creationId xmlns:p14="http://schemas.microsoft.com/office/powerpoint/2010/main" val="3881163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DHHS Guidelines 2013 – </a:t>
            </a:r>
            <a:br>
              <a:rPr lang="en-US" dirty="0" smtClean="0"/>
            </a:br>
            <a:r>
              <a:rPr lang="en-US" dirty="0" smtClean="0"/>
              <a:t>VL Monitoring</a:t>
            </a:r>
            <a:endParaRPr lang="en-US" dirty="0"/>
          </a:p>
        </p:txBody>
      </p:sp>
      <p:sp>
        <p:nvSpPr>
          <p:cNvPr id="3" name="Content Placeholder 2"/>
          <p:cNvSpPr>
            <a:spLocks noGrp="1"/>
          </p:cNvSpPr>
          <p:nvPr>
            <p:ph idx="1"/>
          </p:nvPr>
        </p:nvSpPr>
        <p:spPr/>
        <p:txBody>
          <a:bodyPr/>
          <a:lstStyle/>
          <a:p>
            <a:endParaRPr lang="en-US" dirty="0" smtClean="0"/>
          </a:p>
          <a:p>
            <a:endParaRPr lang="en-US" dirty="0"/>
          </a:p>
          <a:p>
            <a:r>
              <a:rPr lang="en-US" dirty="0" smtClean="0"/>
              <a:t>2-8 weeks after initiation of care </a:t>
            </a:r>
          </a:p>
          <a:p>
            <a:r>
              <a:rPr lang="en-US" dirty="0" smtClean="0"/>
              <a:t>Every 3-4 months once virally suppressed </a:t>
            </a:r>
          </a:p>
          <a:p>
            <a:pPr lvl="1"/>
            <a:r>
              <a:rPr lang="en-US" dirty="0" smtClean="0"/>
              <a:t>If suppressed for 2-3 years, then q6 months can be considered </a:t>
            </a:r>
          </a:p>
          <a:p>
            <a:r>
              <a:rPr lang="en-US" dirty="0" smtClean="0"/>
              <a:t>At treatment failure or when “clinically indicated”</a:t>
            </a:r>
          </a:p>
          <a:p>
            <a:pPr lvl="1"/>
            <a:r>
              <a:rPr lang="en-US" dirty="0" smtClean="0"/>
              <a:t>Along with repeat resistance testing </a:t>
            </a:r>
            <a:endParaRPr lang="en-US" dirty="0"/>
          </a:p>
        </p:txBody>
      </p:sp>
    </p:spTree>
    <p:extLst>
      <p:ext uri="{BB962C8B-B14F-4D97-AF65-F5344CB8AC3E}">
        <p14:creationId xmlns:p14="http://schemas.microsoft.com/office/powerpoint/2010/main" val="42704603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a:t>
            </a:r>
            <a:endParaRPr lang="en-US" dirty="0"/>
          </a:p>
        </p:txBody>
      </p:sp>
      <p:sp>
        <p:nvSpPr>
          <p:cNvPr id="3" name="Content Placeholder 2"/>
          <p:cNvSpPr>
            <a:spLocks noGrp="1"/>
          </p:cNvSpPr>
          <p:nvPr>
            <p:ph idx="1"/>
          </p:nvPr>
        </p:nvSpPr>
        <p:spPr/>
        <p:txBody>
          <a:bodyPr/>
          <a:lstStyle/>
          <a:p>
            <a:r>
              <a:rPr lang="en-US" dirty="0" smtClean="0"/>
              <a:t>Patient last seen in clinic 3 weeks ago</a:t>
            </a:r>
          </a:p>
          <a:p>
            <a:r>
              <a:rPr lang="en-US" dirty="0" smtClean="0"/>
              <a:t>No longer having suicidal ideation </a:t>
            </a:r>
          </a:p>
          <a:p>
            <a:r>
              <a:rPr lang="en-US" dirty="0" smtClean="0"/>
              <a:t>Adherent with regimen</a:t>
            </a:r>
          </a:p>
          <a:p>
            <a:r>
              <a:rPr lang="en-US" dirty="0" smtClean="0"/>
              <a:t>No significant side effects to medications</a:t>
            </a:r>
          </a:p>
          <a:p>
            <a:r>
              <a:rPr lang="en-US" dirty="0" smtClean="0"/>
              <a:t>U </a:t>
            </a:r>
            <a:r>
              <a:rPr lang="en-US" dirty="0" err="1" smtClean="0"/>
              <a:t>prot</a:t>
            </a:r>
            <a:r>
              <a:rPr lang="en-US" dirty="0" smtClean="0"/>
              <a:t>/</a:t>
            </a:r>
            <a:r>
              <a:rPr lang="en-US" dirty="0" err="1" smtClean="0"/>
              <a:t>cr</a:t>
            </a:r>
            <a:r>
              <a:rPr lang="en-US" dirty="0" smtClean="0"/>
              <a:t> ratio 0.16 ( upper limits of normal 0.15)</a:t>
            </a:r>
          </a:p>
          <a:p>
            <a:r>
              <a:rPr lang="en-US" dirty="0" smtClean="0"/>
              <a:t>Cr 0.9</a:t>
            </a:r>
          </a:p>
          <a:p>
            <a:r>
              <a:rPr lang="en-US" dirty="0" smtClean="0"/>
              <a:t>HIV VL &lt; 20 copies/ml</a:t>
            </a:r>
          </a:p>
          <a:p>
            <a:r>
              <a:rPr lang="en-US" dirty="0" smtClean="0"/>
              <a:t>CD4 228 (21%)</a:t>
            </a:r>
          </a:p>
          <a:p>
            <a:r>
              <a:rPr lang="en-US" dirty="0" smtClean="0"/>
              <a:t>Colposcopy – benign </a:t>
            </a:r>
            <a:endParaRPr lang="en-US" dirty="0"/>
          </a:p>
        </p:txBody>
      </p:sp>
    </p:spTree>
    <p:extLst>
      <p:ext uri="{BB962C8B-B14F-4D97-AF65-F5344CB8AC3E}">
        <p14:creationId xmlns:p14="http://schemas.microsoft.com/office/powerpoint/2010/main" val="4806037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Patient with mildly elevated </a:t>
            </a:r>
            <a:r>
              <a:rPr lang="en-US" sz="4000" dirty="0" err="1" smtClean="0"/>
              <a:t>Uprot</a:t>
            </a:r>
            <a:r>
              <a:rPr lang="en-US" sz="4000" dirty="0" smtClean="0"/>
              <a:t>/Cr ratio – you recommend</a:t>
            </a:r>
            <a:endParaRPr lang="en-US" sz="4000" dirty="0"/>
          </a:p>
        </p:txBody>
      </p:sp>
      <p:sp>
        <p:nvSpPr>
          <p:cNvPr id="3" name="Content Placeholder 2"/>
          <p:cNvSpPr>
            <a:spLocks noGrp="1"/>
          </p:cNvSpPr>
          <p:nvPr>
            <p:ph idx="1"/>
          </p:nvPr>
        </p:nvSpPr>
        <p:spPr/>
        <p:txBody>
          <a:bodyPr/>
          <a:lstStyle/>
          <a:p>
            <a:pPr marL="114300" indent="0">
              <a:buNone/>
            </a:pPr>
            <a:endParaRPr lang="en-US" dirty="0" smtClean="0"/>
          </a:p>
          <a:p>
            <a:pPr marL="114300" indent="0">
              <a:buNone/>
            </a:pPr>
            <a:endParaRPr lang="en-US" dirty="0"/>
          </a:p>
          <a:p>
            <a:pPr marL="114300" indent="0">
              <a:buNone/>
            </a:pPr>
            <a:r>
              <a:rPr lang="en-US" dirty="0" smtClean="0"/>
              <a:t>1) Continue current regimen of </a:t>
            </a:r>
            <a:r>
              <a:rPr lang="en-US" dirty="0" err="1" smtClean="0"/>
              <a:t>truvada</a:t>
            </a:r>
            <a:r>
              <a:rPr lang="en-US" dirty="0" smtClean="0"/>
              <a:t> </a:t>
            </a:r>
            <a:r>
              <a:rPr lang="en-US" dirty="0" err="1" smtClean="0"/>
              <a:t>isentress</a:t>
            </a:r>
            <a:endParaRPr lang="en-US" dirty="0" smtClean="0"/>
          </a:p>
          <a:p>
            <a:pPr marL="114300" indent="0">
              <a:buNone/>
            </a:pPr>
            <a:r>
              <a:rPr lang="en-US" dirty="0" smtClean="0"/>
              <a:t>2) Obtain HLA B5701</a:t>
            </a:r>
          </a:p>
          <a:p>
            <a:pPr marL="114300" indent="0">
              <a:buNone/>
            </a:pPr>
            <a:r>
              <a:rPr lang="en-US" dirty="0" smtClean="0"/>
              <a:t>3) Stop </a:t>
            </a:r>
            <a:r>
              <a:rPr lang="en-US" dirty="0" err="1" smtClean="0"/>
              <a:t>tenofovir</a:t>
            </a:r>
            <a:r>
              <a:rPr lang="en-US" dirty="0" smtClean="0"/>
              <a:t> if significant and sustained changes in </a:t>
            </a:r>
            <a:r>
              <a:rPr lang="en-US" dirty="0" err="1" smtClean="0"/>
              <a:t>eGFR</a:t>
            </a:r>
            <a:r>
              <a:rPr lang="en-US" dirty="0" smtClean="0"/>
              <a:t>, or fractional excretion of phosphate, or urine </a:t>
            </a:r>
            <a:r>
              <a:rPr lang="en-US" dirty="0" err="1" smtClean="0"/>
              <a:t>prot</a:t>
            </a:r>
            <a:r>
              <a:rPr lang="en-US" dirty="0" smtClean="0"/>
              <a:t>/</a:t>
            </a:r>
            <a:r>
              <a:rPr lang="en-US" dirty="0" err="1" smtClean="0"/>
              <a:t>cr</a:t>
            </a:r>
            <a:r>
              <a:rPr lang="en-US" dirty="0" smtClean="0"/>
              <a:t> ratio, or urine glucose </a:t>
            </a:r>
          </a:p>
          <a:p>
            <a:pPr marL="114300" indent="0">
              <a:buNone/>
            </a:pPr>
            <a:r>
              <a:rPr lang="en-US" dirty="0" smtClean="0"/>
              <a:t>4) All of the above </a:t>
            </a:r>
            <a:endParaRPr lang="en-US" dirty="0"/>
          </a:p>
        </p:txBody>
      </p:sp>
    </p:spTree>
    <p:extLst>
      <p:ext uri="{BB962C8B-B14F-4D97-AF65-F5344CB8AC3E}">
        <p14:creationId xmlns:p14="http://schemas.microsoft.com/office/powerpoint/2010/main" val="185032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Incidence </a:t>
            </a:r>
            <a:endParaRPr lang="en-US" dirty="0"/>
          </a:p>
        </p:txBody>
      </p:sp>
      <p:sp>
        <p:nvSpPr>
          <p:cNvPr id="3" name="Content Placeholder 2"/>
          <p:cNvSpPr>
            <a:spLocks noGrp="1"/>
          </p:cNvSpPr>
          <p:nvPr>
            <p:ph idx="1"/>
          </p:nvPr>
        </p:nvSpPr>
        <p:spPr/>
        <p:txBody>
          <a:bodyPr>
            <a:normAutofit fontScale="92500" lnSpcReduction="10000"/>
          </a:bodyPr>
          <a:lstStyle/>
          <a:p>
            <a:r>
              <a:rPr lang="en-US" dirty="0"/>
              <a:t>Incidence is the number of new HIV infections that occur during a given year</a:t>
            </a:r>
            <a:r>
              <a:rPr lang="en-US" dirty="0" smtClean="0"/>
              <a:t>.</a:t>
            </a:r>
          </a:p>
          <a:p>
            <a:pPr marL="114300" indent="0">
              <a:buNone/>
            </a:pPr>
            <a:r>
              <a:rPr lang="en-US" dirty="0" smtClean="0"/>
              <a:t>1)  </a:t>
            </a:r>
            <a:r>
              <a:rPr lang="en-US" dirty="0"/>
              <a:t>CDC estimates that approximately 50,000 people in the United States are newly infected with HIV each year</a:t>
            </a:r>
            <a:r>
              <a:rPr lang="en-US" dirty="0" smtClean="0"/>
              <a:t>.</a:t>
            </a:r>
          </a:p>
          <a:p>
            <a:pPr marL="114300" indent="0">
              <a:buNone/>
            </a:pPr>
            <a:r>
              <a:rPr lang="en-US" dirty="0" smtClean="0"/>
              <a:t>2) </a:t>
            </a:r>
            <a:r>
              <a:rPr lang="en-US" dirty="0"/>
              <a:t>In 2010 (the most recent year that data are available), there were an estimated 47,500 new HIV infections</a:t>
            </a:r>
            <a:r>
              <a:rPr lang="en-US" dirty="0" smtClean="0"/>
              <a:t>.</a:t>
            </a:r>
          </a:p>
          <a:p>
            <a:pPr marL="114300" indent="0">
              <a:buNone/>
            </a:pPr>
            <a:r>
              <a:rPr lang="en-US" dirty="0" smtClean="0"/>
              <a:t>3)  </a:t>
            </a:r>
            <a:r>
              <a:rPr lang="en-US" dirty="0"/>
              <a:t>Nearly two thirds of these new infections occurred in gay and bisexual men</a:t>
            </a:r>
            <a:r>
              <a:rPr lang="en-US" dirty="0" smtClean="0"/>
              <a:t>.</a:t>
            </a:r>
          </a:p>
          <a:p>
            <a:pPr marL="114300" indent="0">
              <a:buNone/>
            </a:pPr>
            <a:r>
              <a:rPr lang="en-US" dirty="0" smtClean="0"/>
              <a:t>4)Black/African </a:t>
            </a:r>
            <a:r>
              <a:rPr lang="en-US" dirty="0"/>
              <a:t>American men and women were also highly affected and were estimated to have an HIV incidence rate that was almost 8 times as high as the incidence rate among </a:t>
            </a:r>
            <a:r>
              <a:rPr lang="en-US" dirty="0" smtClean="0"/>
              <a:t>whites</a:t>
            </a:r>
          </a:p>
          <a:p>
            <a:endParaRPr lang="en-US" dirty="0"/>
          </a:p>
          <a:p>
            <a:endParaRPr lang="en-US" dirty="0" smtClean="0"/>
          </a:p>
          <a:p>
            <a:pPr lvl="1"/>
            <a:r>
              <a:rPr lang="en-US" dirty="0" smtClean="0"/>
              <a:t>CDC Estimates of New HIV Infections in the US (</a:t>
            </a:r>
            <a:r>
              <a:rPr lang="en-US" dirty="0" smtClean="0">
                <a:hlinkClick r:id="rId2"/>
              </a:rPr>
              <a:t>www.cdc.gov/hiv/statistics/surveillance/incidence/index.html</a:t>
            </a:r>
            <a:r>
              <a:rPr lang="en-US" dirty="0" smtClean="0"/>
              <a:t> </a:t>
            </a:r>
            <a:endParaRPr lang="en-US" dirty="0"/>
          </a:p>
          <a:p>
            <a:pPr marL="114300" indent="0">
              <a:buNone/>
            </a:pPr>
            <a:endParaRPr lang="en-US" dirty="0"/>
          </a:p>
        </p:txBody>
      </p:sp>
    </p:spTree>
    <p:extLst>
      <p:ext uri="{BB962C8B-B14F-4D97-AF65-F5344CB8AC3E}">
        <p14:creationId xmlns:p14="http://schemas.microsoft.com/office/powerpoint/2010/main" val="11288583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 for your attention </a:t>
            </a:r>
            <a:endParaRPr lang="en-US" dirty="0"/>
          </a:p>
        </p:txBody>
      </p:sp>
      <p:sp>
        <p:nvSpPr>
          <p:cNvPr id="3" name="Content Placeholder 2"/>
          <p:cNvSpPr>
            <a:spLocks noGrp="1"/>
          </p:cNvSpPr>
          <p:nvPr>
            <p:ph idx="1"/>
          </p:nvPr>
        </p:nvSpPr>
        <p:spPr/>
        <p:txBody>
          <a:bodyPr/>
          <a:lstStyle/>
          <a:p>
            <a:pPr marL="114300" indent="0">
              <a:buNone/>
            </a:pPr>
            <a:endParaRPr lang="en-US" dirty="0" smtClean="0"/>
          </a:p>
          <a:p>
            <a:pPr marL="114300" indent="0">
              <a:buNone/>
            </a:pPr>
            <a:endParaRPr lang="en-US" dirty="0" smtClean="0"/>
          </a:p>
          <a:p>
            <a:pPr marL="114300" indent="0">
              <a:buNone/>
            </a:pPr>
            <a:endParaRPr lang="en-US" dirty="0"/>
          </a:p>
          <a:p>
            <a:pPr marL="114300" indent="0">
              <a:buNone/>
            </a:pPr>
            <a:endParaRPr lang="en-US" dirty="0"/>
          </a:p>
          <a:p>
            <a:pPr marL="114300" indent="0">
              <a:buNone/>
            </a:pPr>
            <a:r>
              <a:rPr lang="en-US" sz="4400" dirty="0" smtClean="0"/>
              <a:t>ANY QUESTIONS?</a:t>
            </a:r>
            <a:endParaRPr lang="en-US" sz="4400" dirty="0"/>
          </a:p>
        </p:txBody>
      </p:sp>
    </p:spTree>
    <p:extLst>
      <p:ext uri="{BB962C8B-B14F-4D97-AF65-F5344CB8AC3E}">
        <p14:creationId xmlns:p14="http://schemas.microsoft.com/office/powerpoint/2010/main" val="3167807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U.S. Preventative Services Task Force 2013</a:t>
            </a:r>
            <a:endParaRPr lang="en-US" sz="4400" dirty="0"/>
          </a:p>
        </p:txBody>
      </p:sp>
      <p:sp>
        <p:nvSpPr>
          <p:cNvPr id="3" name="Content Placeholder 2"/>
          <p:cNvSpPr>
            <a:spLocks noGrp="1"/>
          </p:cNvSpPr>
          <p:nvPr>
            <p:ph idx="1"/>
          </p:nvPr>
        </p:nvSpPr>
        <p:spPr/>
        <p:txBody>
          <a:bodyPr>
            <a:normAutofit fontScale="40000" lnSpcReduction="20000"/>
          </a:bodyPr>
          <a:lstStyle/>
          <a:p>
            <a:endParaRPr lang="en-US" dirty="0" smtClean="0"/>
          </a:p>
          <a:p>
            <a:endParaRPr lang="en-US" dirty="0"/>
          </a:p>
          <a:p>
            <a:r>
              <a:rPr lang="en-US" sz="5100" dirty="0" smtClean="0"/>
              <a:t>Routine testing once for everyone age 15-65 (Grade A recommendation) </a:t>
            </a:r>
          </a:p>
          <a:p>
            <a:pPr marL="114300" indent="0">
              <a:buNone/>
            </a:pPr>
            <a:endParaRPr lang="en-US" sz="5100" dirty="0" smtClean="0"/>
          </a:p>
          <a:p>
            <a:r>
              <a:rPr lang="en-US" sz="5100" dirty="0" smtClean="0"/>
              <a:t>Paves the way for coverage under ACA </a:t>
            </a:r>
          </a:p>
          <a:p>
            <a:pPr marL="114300" indent="0">
              <a:buNone/>
            </a:pPr>
            <a:endParaRPr lang="en-US" sz="5100" dirty="0" smtClean="0"/>
          </a:p>
          <a:p>
            <a:r>
              <a:rPr lang="en-US" sz="5100" dirty="0" smtClean="0"/>
              <a:t>Repeat testing recommended for </a:t>
            </a:r>
          </a:p>
          <a:p>
            <a:pPr lvl="1"/>
            <a:r>
              <a:rPr lang="en-US" sz="5100" dirty="0" smtClean="0"/>
              <a:t>Those higher risk for HIV infection  (yearly)</a:t>
            </a:r>
          </a:p>
          <a:p>
            <a:pPr lvl="1"/>
            <a:r>
              <a:rPr lang="en-US" sz="5100" dirty="0" smtClean="0"/>
              <a:t>Those actively engaged in risky behavior </a:t>
            </a:r>
          </a:p>
          <a:p>
            <a:pPr lvl="1"/>
            <a:r>
              <a:rPr lang="en-US" sz="5100" dirty="0" smtClean="0"/>
              <a:t>Those living in high- prevalence setting (</a:t>
            </a:r>
            <a:r>
              <a:rPr lang="en-US" sz="5100" dirty="0" err="1" smtClean="0"/>
              <a:t>seroprevalence</a:t>
            </a:r>
            <a:r>
              <a:rPr lang="en-US" sz="5100" dirty="0" smtClean="0"/>
              <a:t> </a:t>
            </a:r>
            <a:r>
              <a:rPr lang="en-US" sz="5100" u="sng" dirty="0" smtClean="0"/>
              <a:t>&gt;</a:t>
            </a:r>
            <a:r>
              <a:rPr lang="en-US" sz="5100" dirty="0" smtClean="0"/>
              <a:t>0.1% - 1/1000)</a:t>
            </a:r>
          </a:p>
          <a:p>
            <a:pPr lvl="1"/>
            <a:endParaRPr lang="en-US" sz="5100" dirty="0" smtClean="0"/>
          </a:p>
          <a:p>
            <a:pPr lvl="1"/>
            <a:endParaRPr lang="en-US" dirty="0"/>
          </a:p>
          <a:p>
            <a:pPr lvl="1"/>
            <a:endParaRPr lang="en-US" dirty="0" smtClean="0"/>
          </a:p>
          <a:p>
            <a:pPr lvl="1"/>
            <a:endParaRPr lang="en-US" dirty="0"/>
          </a:p>
          <a:p>
            <a:pPr lvl="1"/>
            <a:endParaRPr lang="en-US" dirty="0" smtClean="0"/>
          </a:p>
          <a:p>
            <a:pPr lvl="1"/>
            <a:endParaRPr lang="en-US" dirty="0"/>
          </a:p>
          <a:p>
            <a:pPr marL="411480" lvl="1" indent="0">
              <a:buNone/>
            </a:pPr>
            <a:r>
              <a:rPr lang="en-US" sz="4000" dirty="0" smtClean="0"/>
              <a:t>Moyer VA, Screening for HIV: U.S. Preventative Services Recommendation Statement  Annals of Internal Medicine April 30, 2013 </a:t>
            </a:r>
            <a:endParaRPr lang="en-US" sz="4000" dirty="0"/>
          </a:p>
        </p:txBody>
      </p:sp>
    </p:spTree>
    <p:extLst>
      <p:ext uri="{BB962C8B-B14F-4D97-AF65-F5344CB8AC3E}">
        <p14:creationId xmlns:p14="http://schemas.microsoft.com/office/powerpoint/2010/main" val="3685736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Goals of the Initial Evaluation (1)</a:t>
            </a:r>
            <a:endParaRPr lang="en-US" sz="4400" dirty="0"/>
          </a:p>
        </p:txBody>
      </p:sp>
      <p:sp>
        <p:nvSpPr>
          <p:cNvPr id="3" name="Content Placeholder 2"/>
          <p:cNvSpPr>
            <a:spLocks noGrp="1"/>
          </p:cNvSpPr>
          <p:nvPr>
            <p:ph idx="1"/>
          </p:nvPr>
        </p:nvSpPr>
        <p:spPr/>
        <p:txBody>
          <a:bodyPr/>
          <a:lstStyle/>
          <a:p>
            <a:r>
              <a:rPr lang="en-US" dirty="0" smtClean="0"/>
              <a:t>Confirm HIV infection</a:t>
            </a:r>
          </a:p>
          <a:p>
            <a:r>
              <a:rPr lang="en-US" dirty="0" smtClean="0"/>
              <a:t>Identify acute problems requiring immediate intervention to prevent morbidity </a:t>
            </a:r>
          </a:p>
          <a:p>
            <a:r>
              <a:rPr lang="en-US" dirty="0" smtClean="0"/>
              <a:t>Assure that the patient understands how to avoid transmitting HIV </a:t>
            </a:r>
          </a:p>
          <a:p>
            <a:r>
              <a:rPr lang="en-US" dirty="0" smtClean="0"/>
              <a:t>Identify chronic medical problems and troubling symptoms </a:t>
            </a:r>
          </a:p>
          <a:p>
            <a:r>
              <a:rPr lang="en-US" dirty="0" smtClean="0"/>
              <a:t>Identify problems requiring referral (medical, housing, psychological, social legal or financial)</a:t>
            </a:r>
          </a:p>
          <a:p>
            <a:r>
              <a:rPr lang="en-US" dirty="0" smtClean="0"/>
              <a:t>Establish stage of HIV disease </a:t>
            </a:r>
            <a:endParaRPr lang="en-US" dirty="0"/>
          </a:p>
        </p:txBody>
      </p:sp>
    </p:spTree>
    <p:extLst>
      <p:ext uri="{BB962C8B-B14F-4D97-AF65-F5344CB8AC3E}">
        <p14:creationId xmlns:p14="http://schemas.microsoft.com/office/powerpoint/2010/main" val="1871644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Goals of the Initial Evaluation </a:t>
            </a:r>
            <a:r>
              <a:rPr lang="en-US" sz="4400" dirty="0" smtClean="0"/>
              <a:t>(2)</a:t>
            </a:r>
            <a:endParaRPr lang="en-US" sz="4400" dirty="0"/>
          </a:p>
        </p:txBody>
      </p:sp>
      <p:sp>
        <p:nvSpPr>
          <p:cNvPr id="3" name="Content Placeholder 2"/>
          <p:cNvSpPr>
            <a:spLocks noGrp="1"/>
          </p:cNvSpPr>
          <p:nvPr>
            <p:ph idx="1"/>
          </p:nvPr>
        </p:nvSpPr>
        <p:spPr/>
        <p:txBody>
          <a:bodyPr/>
          <a:lstStyle/>
          <a:p>
            <a:r>
              <a:rPr lang="en-US" dirty="0" smtClean="0"/>
              <a:t>Establish a baseline of physical findings for comparison with future examinations</a:t>
            </a:r>
          </a:p>
          <a:p>
            <a:r>
              <a:rPr lang="en-US" dirty="0" smtClean="0"/>
              <a:t>Begin to discuss appropriate anti-HIV drug therapy </a:t>
            </a:r>
          </a:p>
          <a:p>
            <a:r>
              <a:rPr lang="en-US" dirty="0" smtClean="0"/>
              <a:t>Identify indications for prophylaxis </a:t>
            </a:r>
          </a:p>
          <a:p>
            <a:r>
              <a:rPr lang="en-US" dirty="0" smtClean="0"/>
              <a:t>Identify social support </a:t>
            </a:r>
          </a:p>
          <a:p>
            <a:r>
              <a:rPr lang="en-US" dirty="0" smtClean="0"/>
              <a:t>Establish a plan based on findings for long term management of identified problems </a:t>
            </a:r>
          </a:p>
          <a:p>
            <a:r>
              <a:rPr lang="en-US" dirty="0" smtClean="0"/>
              <a:t>Communicate recommendations in a process that establishes confidence and trust </a:t>
            </a:r>
            <a:endParaRPr lang="en-US" dirty="0"/>
          </a:p>
        </p:txBody>
      </p:sp>
    </p:spTree>
    <p:extLst>
      <p:ext uri="{BB962C8B-B14F-4D97-AF65-F5344CB8AC3E}">
        <p14:creationId xmlns:p14="http://schemas.microsoft.com/office/powerpoint/2010/main" val="22295402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903</TotalTime>
  <Words>2502</Words>
  <Application>Microsoft Office PowerPoint</Application>
  <PresentationFormat>On-screen Show (4:3)</PresentationFormat>
  <Paragraphs>510</Paragraphs>
  <Slides>60</Slides>
  <Notes>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Adjacency</vt:lpstr>
      <vt:lpstr>HIV Primary Care  for Adults </vt:lpstr>
      <vt:lpstr>Goals of Presentation </vt:lpstr>
      <vt:lpstr>What percentage of the HIV Population  in U.S . is not aware of their HIV infection?</vt:lpstr>
      <vt:lpstr>Rates of Adults and Adolescents Living with Diagnosed HIV Infection 2010 – U.S. </vt:lpstr>
      <vt:lpstr>Which of the following is false?</vt:lpstr>
      <vt:lpstr>Incidence </vt:lpstr>
      <vt:lpstr>U.S. Preventative Services Task Force 2013</vt:lpstr>
      <vt:lpstr>Goals of the Initial Evaluation (1)</vt:lpstr>
      <vt:lpstr>Goals of the Initial Evaluation (2)</vt:lpstr>
      <vt:lpstr>Case </vt:lpstr>
      <vt:lpstr>The Initial History </vt:lpstr>
      <vt:lpstr>The Initial PE </vt:lpstr>
      <vt:lpstr>Case </vt:lpstr>
      <vt:lpstr>CMV Retinitis </vt:lpstr>
      <vt:lpstr>Oral Thrush </vt:lpstr>
      <vt:lpstr>Oral Candidiasis – Hypererythematous </vt:lpstr>
      <vt:lpstr>Oral leukoplacia </vt:lpstr>
      <vt:lpstr>Oral Kaposi Sarcoma </vt:lpstr>
      <vt:lpstr>Kaposi sarcoma  ( plaque and nodule phase)</vt:lpstr>
      <vt:lpstr>Molluscum Contagiosum </vt:lpstr>
      <vt:lpstr>Secondary  Syphilis </vt:lpstr>
      <vt:lpstr>Baseline tests </vt:lpstr>
      <vt:lpstr>Baseline tests (1) </vt:lpstr>
      <vt:lpstr>Baseline tests (2) </vt:lpstr>
      <vt:lpstr>Baseline tests (3) </vt:lpstr>
      <vt:lpstr>Case </vt:lpstr>
      <vt:lpstr>Case </vt:lpstr>
      <vt:lpstr>Recommended Prophylaxis </vt:lpstr>
      <vt:lpstr>Patient wishes to start ARV </vt:lpstr>
      <vt:lpstr>ART Basic Rules  </vt:lpstr>
      <vt:lpstr>PowerPoint Presentation</vt:lpstr>
      <vt:lpstr>Backbone: Nucleoside Analogs   </vt:lpstr>
      <vt:lpstr>Preferred Regimens </vt:lpstr>
      <vt:lpstr>Clinical Findings with Tenofovir Toxicity  </vt:lpstr>
      <vt:lpstr>How should we monitor for tenofovir toxicity ? </vt:lpstr>
      <vt:lpstr>AJKD Guidelines </vt:lpstr>
      <vt:lpstr>Anchor of Regimen </vt:lpstr>
      <vt:lpstr>What Percentage of the HIV population in US has achieved goal of therapy ? (complete virological suppression ) </vt:lpstr>
      <vt:lpstr>CDC “vital statistics” July 2012  </vt:lpstr>
      <vt:lpstr>NNRTI (EFV)– Pros and Cons </vt:lpstr>
      <vt:lpstr>NNRTIs -EFV- Pros and Cons   Atripla (TDF/FTC/EFV)</vt:lpstr>
      <vt:lpstr>PI (ATZ/r ; DRV/r) Pros and Cons </vt:lpstr>
      <vt:lpstr>If using a PI boosted regimen which of her drug(s) is/are contraindicated?</vt:lpstr>
      <vt:lpstr>Boosted PI (Drv/r ; Atv/r)</vt:lpstr>
      <vt:lpstr>Integrase Inhibitor (RAL) Pros and Cons </vt:lpstr>
      <vt:lpstr>Single Pill Regimens </vt:lpstr>
      <vt:lpstr>Which regimen would  be  least recommended? </vt:lpstr>
      <vt:lpstr>Case </vt:lpstr>
      <vt:lpstr>Case </vt:lpstr>
      <vt:lpstr>Case </vt:lpstr>
      <vt:lpstr>Case </vt:lpstr>
      <vt:lpstr>Case </vt:lpstr>
      <vt:lpstr>Case </vt:lpstr>
      <vt:lpstr>How often should we check her CD4 count?</vt:lpstr>
      <vt:lpstr>DHHS Guidelines 2013</vt:lpstr>
      <vt:lpstr>How often should we check her HIV VL </vt:lpstr>
      <vt:lpstr>DHHS Guidelines 2013 –  VL Monitoring</vt:lpstr>
      <vt:lpstr>Case </vt:lpstr>
      <vt:lpstr>Patient with mildly elevated Uprot/Cr ratio – you recommend</vt:lpstr>
      <vt:lpstr>Thank you for your attention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Opioid Epidemic: Applying Universal Precautions</dc:title>
  <dc:creator>temp</dc:creator>
  <cp:lastModifiedBy>HOSPITAL &amp; CLINICS, PITTSBURG</cp:lastModifiedBy>
  <cp:revision>100</cp:revision>
  <cp:lastPrinted>2013-06-20T16:38:09Z</cp:lastPrinted>
  <dcterms:created xsi:type="dcterms:W3CDTF">2013-06-20T13:11:56Z</dcterms:created>
  <dcterms:modified xsi:type="dcterms:W3CDTF">2014-02-15T00:22:51Z</dcterms:modified>
</cp:coreProperties>
</file>